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4"/>
  </p:notesMasterIdLst>
  <p:sldIdLst>
    <p:sldId id="256" r:id="rId2"/>
    <p:sldId id="257" r:id="rId3"/>
    <p:sldId id="298" r:id="rId4"/>
    <p:sldId id="299" r:id="rId5"/>
    <p:sldId id="300" r:id="rId6"/>
    <p:sldId id="301" r:id="rId7"/>
    <p:sldId id="302" r:id="rId8"/>
    <p:sldId id="304" r:id="rId9"/>
    <p:sldId id="303" r:id="rId10"/>
    <p:sldId id="305" r:id="rId11"/>
    <p:sldId id="306" r:id="rId12"/>
    <p:sldId id="297" r:id="rId13"/>
  </p:sldIdLst>
  <p:sldSz cx="12188825" cy="6858000"/>
  <p:notesSz cx="6858000" cy="9144000"/>
  <p:embeddedFontLst>
    <p:embeddedFont>
      <p:font typeface="Calibri" panose="020F0502020204030204" pitchFamily="34" charset="0"/>
      <p:regular r:id="rId15"/>
      <p:bold r:id="rId16"/>
      <p:italic r:id="rId17"/>
      <p:boldItalic r:id="rId18"/>
    </p:embeddedFont>
    <p:embeddedFont>
      <p:font typeface="Cambria Math" panose="02040503050406030204" pitchFamily="18" charset="0"/>
      <p:regular r:id="rId19"/>
    </p:embeddedFont>
    <p:embeddedFont>
      <p:font typeface="verdana" panose="020B0604030504040204" pitchFamily="3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0" roundtripDataSignature="AMtx7miDdtKXLnTz59p9O491SYK/iDTsF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14" y="102"/>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51"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7.fntdata"/><Relationship Id="rId50"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font" Target="fonts/font5.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101" name="Google Shape;10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114" name="Google Shape;11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931395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114" name="Google Shape;11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581568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3" name="Google Shape;603;p4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114" name="Google Shape;11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114" name="Google Shape;11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775401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114" name="Google Shape;11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575705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114" name="Google Shape;11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714357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114" name="Google Shape;11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4083317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114" name="Google Shape;11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425450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114" name="Google Shape;11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4072960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114" name="Google Shape;11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532773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En blanco" type="tx">
  <p:cSld name="TITLE_AND_BODY">
    <p:spTree>
      <p:nvGrpSpPr>
        <p:cNvPr id="1" name="Shape 15"/>
        <p:cNvGrpSpPr/>
        <p:nvPr/>
      </p:nvGrpSpPr>
      <p:grpSpPr>
        <a:xfrm>
          <a:off x="0" y="0"/>
          <a:ext cx="0" cy="0"/>
          <a:chOff x="0" y="0"/>
          <a:chExt cx="0" cy="0"/>
        </a:xfrm>
      </p:grpSpPr>
      <p:sp>
        <p:nvSpPr>
          <p:cNvPr id="16" name="Google Shape;16;p44"/>
          <p:cNvSpPr txBox="1">
            <a:spLocks noGrp="1"/>
          </p:cNvSpPr>
          <p:nvPr>
            <p:ph type="sldNum" idx="12"/>
          </p:nvPr>
        </p:nvSpPr>
        <p:spPr>
          <a:xfrm>
            <a:off x="11330509" y="6077266"/>
            <a:ext cx="252208" cy="923299"/>
          </a:xfrm>
          <a:prstGeom prst="rect">
            <a:avLst/>
          </a:prstGeom>
          <a:noFill/>
          <a:ln>
            <a:noFill/>
          </a:ln>
        </p:spPr>
        <p:txBody>
          <a:bodyPr spcFirstLastPara="1" wrap="square" lIns="91425" tIns="91425" rIns="91425" bIns="91425" anchor="ctr" anchorCtr="0">
            <a:spAutoFit/>
          </a:bodyPr>
          <a:lstStyle>
            <a:lvl1pPr marL="0" marR="0" lvl="0" indent="0" algn="r">
              <a:lnSpc>
                <a:spcPct val="100000"/>
              </a:lnSpc>
              <a:spcBef>
                <a:spcPts val="0"/>
              </a:spcBef>
              <a:spcAft>
                <a:spcPts val="0"/>
              </a:spcAft>
              <a:buClr>
                <a:srgbClr val="888888"/>
              </a:buClr>
              <a:buSzPts val="24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24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24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24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24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24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24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24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24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82"/>
        <p:cNvGrpSpPr/>
        <p:nvPr/>
      </p:nvGrpSpPr>
      <p:grpSpPr>
        <a:xfrm>
          <a:off x="0" y="0"/>
          <a:ext cx="0" cy="0"/>
          <a:chOff x="0" y="0"/>
          <a:chExt cx="0" cy="0"/>
        </a:xfrm>
      </p:grpSpPr>
      <p:sp>
        <p:nvSpPr>
          <p:cNvPr id="83" name="Google Shape;83;p55"/>
          <p:cNvSpPr txBox="1">
            <a:spLocks noGrp="1"/>
          </p:cNvSpPr>
          <p:nvPr>
            <p:ph type="dt" idx="10"/>
          </p:nvPr>
        </p:nvSpPr>
        <p:spPr>
          <a:xfrm>
            <a:off x="609441" y="6356351"/>
            <a:ext cx="284405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55"/>
          <p:cNvSpPr txBox="1">
            <a:spLocks noGrp="1"/>
          </p:cNvSpPr>
          <p:nvPr>
            <p:ph type="ftr" idx="11"/>
          </p:nvPr>
        </p:nvSpPr>
        <p:spPr>
          <a:xfrm>
            <a:off x="4164515" y="6356351"/>
            <a:ext cx="38597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55"/>
          <p:cNvSpPr txBox="1">
            <a:spLocks noGrp="1"/>
          </p:cNvSpPr>
          <p:nvPr>
            <p:ph type="sldNum" idx="12"/>
          </p:nvPr>
        </p:nvSpPr>
        <p:spPr>
          <a:xfrm>
            <a:off x="8735325" y="6356351"/>
            <a:ext cx="284405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86"/>
        <p:cNvGrpSpPr/>
        <p:nvPr/>
      </p:nvGrpSpPr>
      <p:grpSpPr>
        <a:xfrm>
          <a:off x="0" y="0"/>
          <a:ext cx="0" cy="0"/>
          <a:chOff x="0" y="0"/>
          <a:chExt cx="0" cy="0"/>
        </a:xfrm>
      </p:grpSpPr>
      <p:sp>
        <p:nvSpPr>
          <p:cNvPr id="87" name="Google Shape;87;p56"/>
          <p:cNvSpPr txBox="1">
            <a:spLocks noGrp="1"/>
          </p:cNvSpPr>
          <p:nvPr>
            <p:ph type="title"/>
          </p:nvPr>
        </p:nvSpPr>
        <p:spPr>
          <a:xfrm>
            <a:off x="2217729" y="4800600"/>
            <a:ext cx="7313295"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00B050"/>
              </a:buClr>
              <a:buSzPts val="2800"/>
              <a:buFont typeface="Calibri"/>
              <a:buNone/>
              <a:defRPr sz="28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56"/>
          <p:cNvSpPr>
            <a:spLocks noGrp="1"/>
          </p:cNvSpPr>
          <p:nvPr>
            <p:ph type="pic" idx="2"/>
          </p:nvPr>
        </p:nvSpPr>
        <p:spPr>
          <a:xfrm>
            <a:off x="2389095" y="612775"/>
            <a:ext cx="6970565" cy="4114800"/>
          </a:xfrm>
          <a:prstGeom prst="rect">
            <a:avLst/>
          </a:prstGeom>
          <a:noFill/>
          <a:ln>
            <a:noFill/>
          </a:ln>
        </p:spPr>
      </p:sp>
      <p:sp>
        <p:nvSpPr>
          <p:cNvPr id="89" name="Google Shape;89;p56"/>
          <p:cNvSpPr txBox="1">
            <a:spLocks noGrp="1"/>
          </p:cNvSpPr>
          <p:nvPr>
            <p:ph type="body" idx="1"/>
          </p:nvPr>
        </p:nvSpPr>
        <p:spPr>
          <a:xfrm>
            <a:off x="1531038" y="5466932"/>
            <a:ext cx="9126748"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400"/>
              </a:spcBef>
              <a:spcAft>
                <a:spcPts val="0"/>
              </a:spcAft>
              <a:buClr>
                <a:schemeClr val="dk1"/>
              </a:buClr>
              <a:buSzPts val="2000"/>
              <a:buNone/>
              <a:defRPr sz="20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90" name="Google Shape;90;p56"/>
          <p:cNvSpPr txBox="1">
            <a:spLocks noGrp="1"/>
          </p:cNvSpPr>
          <p:nvPr>
            <p:ph type="dt" idx="10"/>
          </p:nvPr>
        </p:nvSpPr>
        <p:spPr>
          <a:xfrm>
            <a:off x="609441" y="6356351"/>
            <a:ext cx="284405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56"/>
          <p:cNvSpPr txBox="1">
            <a:spLocks noGrp="1"/>
          </p:cNvSpPr>
          <p:nvPr>
            <p:ph type="ftr" idx="11"/>
          </p:nvPr>
        </p:nvSpPr>
        <p:spPr>
          <a:xfrm>
            <a:off x="4164515" y="6356351"/>
            <a:ext cx="38597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56"/>
          <p:cNvSpPr txBox="1">
            <a:spLocks noGrp="1"/>
          </p:cNvSpPr>
          <p:nvPr>
            <p:ph type="sldNum" idx="12"/>
          </p:nvPr>
        </p:nvSpPr>
        <p:spPr>
          <a:xfrm>
            <a:off x="8735325" y="6356351"/>
            <a:ext cx="284405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liografía">
  <p:cSld name="Biliografía">
    <p:spTree>
      <p:nvGrpSpPr>
        <p:cNvPr id="1" name="Shape 93"/>
        <p:cNvGrpSpPr/>
        <p:nvPr/>
      </p:nvGrpSpPr>
      <p:grpSpPr>
        <a:xfrm>
          <a:off x="0" y="0"/>
          <a:ext cx="0" cy="0"/>
          <a:chOff x="0" y="0"/>
          <a:chExt cx="0" cy="0"/>
        </a:xfrm>
      </p:grpSpPr>
      <p:sp>
        <p:nvSpPr>
          <p:cNvPr id="94" name="Google Shape;94;p57"/>
          <p:cNvSpPr txBox="1">
            <a:spLocks noGrp="1"/>
          </p:cNvSpPr>
          <p:nvPr>
            <p:ph type="title"/>
          </p:nvPr>
        </p:nvSpPr>
        <p:spPr>
          <a:xfrm>
            <a:off x="962833" y="976385"/>
            <a:ext cx="9138699" cy="1051854"/>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00B050"/>
              </a:buClr>
              <a:buSzPts val="4400"/>
              <a:buFont typeface="Calibri"/>
              <a:buNone/>
              <a:defRPr sz="4400" b="1" cap="none">
                <a:solidFill>
                  <a:srgbClr val="00B05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57"/>
          <p:cNvSpPr txBox="1">
            <a:spLocks noGrp="1"/>
          </p:cNvSpPr>
          <p:nvPr>
            <p:ph type="body" idx="1"/>
          </p:nvPr>
        </p:nvSpPr>
        <p:spPr>
          <a:xfrm>
            <a:off x="1019892" y="2631057"/>
            <a:ext cx="10360501" cy="2881222"/>
          </a:xfrm>
          <a:prstGeom prst="rect">
            <a:avLst/>
          </a:prstGeom>
          <a:noFill/>
          <a:ln>
            <a:noFill/>
          </a:ln>
        </p:spPr>
        <p:txBody>
          <a:bodyPr spcFirstLastPara="1" wrap="square" lIns="91425" tIns="45700" rIns="91425" bIns="45700" anchor="b" anchorCtr="0">
            <a:normAutofit/>
          </a:bodyPr>
          <a:lstStyle>
            <a:lvl1pPr marL="457200" lvl="0" indent="-431800" algn="just">
              <a:spcBef>
                <a:spcPts val="640"/>
              </a:spcBef>
              <a:spcAft>
                <a:spcPts val="0"/>
              </a:spcAft>
              <a:buClr>
                <a:srgbClr val="00B050"/>
              </a:buClr>
              <a:buSzPts val="3200"/>
              <a:buFont typeface="Calibri"/>
              <a:buChar char="»"/>
              <a:defRPr sz="3200">
                <a:solidFill>
                  <a:srgbClr val="595959"/>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96" name="Google Shape;96;p57"/>
          <p:cNvSpPr txBox="1">
            <a:spLocks noGrp="1"/>
          </p:cNvSpPr>
          <p:nvPr>
            <p:ph type="dt" idx="10"/>
          </p:nvPr>
        </p:nvSpPr>
        <p:spPr>
          <a:xfrm>
            <a:off x="609441" y="6356351"/>
            <a:ext cx="284405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57"/>
          <p:cNvSpPr txBox="1">
            <a:spLocks noGrp="1"/>
          </p:cNvSpPr>
          <p:nvPr>
            <p:ph type="ftr" idx="11"/>
          </p:nvPr>
        </p:nvSpPr>
        <p:spPr>
          <a:xfrm>
            <a:off x="4164515" y="6356351"/>
            <a:ext cx="38597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57"/>
          <p:cNvSpPr txBox="1">
            <a:spLocks noGrp="1"/>
          </p:cNvSpPr>
          <p:nvPr>
            <p:ph type="sldNum" idx="12"/>
          </p:nvPr>
        </p:nvSpPr>
        <p:spPr>
          <a:xfrm>
            <a:off x="8735325" y="6356351"/>
            <a:ext cx="284405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9"/>
        <p:cNvGrpSpPr/>
        <p:nvPr/>
      </p:nvGrpSpPr>
      <p:grpSpPr>
        <a:xfrm>
          <a:off x="0" y="0"/>
          <a:ext cx="0" cy="0"/>
          <a:chOff x="0" y="0"/>
          <a:chExt cx="0" cy="0"/>
        </a:xfrm>
      </p:grpSpPr>
      <p:sp>
        <p:nvSpPr>
          <p:cNvPr id="30" name="Google Shape;30;p47"/>
          <p:cNvSpPr txBox="1">
            <a:spLocks noGrp="1"/>
          </p:cNvSpPr>
          <p:nvPr>
            <p:ph type="title"/>
          </p:nvPr>
        </p:nvSpPr>
        <p:spPr>
          <a:xfrm>
            <a:off x="609442" y="274638"/>
            <a:ext cx="6405956"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00B050"/>
              </a:buClr>
              <a:buSzPts val="5400"/>
              <a:buFont typeface="Calibri"/>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47"/>
          <p:cNvSpPr txBox="1">
            <a:spLocks noGrp="1"/>
          </p:cNvSpPr>
          <p:nvPr>
            <p:ph type="body" idx="1"/>
          </p:nvPr>
        </p:nvSpPr>
        <p:spPr>
          <a:xfrm>
            <a:off x="609442" y="1600201"/>
            <a:ext cx="6405956" cy="452596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31800" algn="l">
              <a:spcBef>
                <a:spcPts val="640"/>
              </a:spcBef>
              <a:spcAft>
                <a:spcPts val="0"/>
              </a:spcAft>
              <a:buClr>
                <a:schemeClr val="dk1"/>
              </a:buClr>
              <a:buSzPts val="3200"/>
              <a:buChar char="–"/>
              <a:defRPr sz="3200"/>
            </a:lvl2pPr>
            <a:lvl3pPr marL="1371600" lvl="2" indent="-431800" algn="l">
              <a:spcBef>
                <a:spcPts val="640"/>
              </a:spcBef>
              <a:spcAft>
                <a:spcPts val="0"/>
              </a:spcAft>
              <a:buClr>
                <a:schemeClr val="dk1"/>
              </a:buClr>
              <a:buSzPts val="3200"/>
              <a:buChar char="•"/>
              <a:defRPr sz="3200"/>
            </a:lvl3pPr>
            <a:lvl4pPr marL="1828800" lvl="3" indent="-431800" algn="l">
              <a:spcBef>
                <a:spcPts val="640"/>
              </a:spcBef>
              <a:spcAft>
                <a:spcPts val="0"/>
              </a:spcAft>
              <a:buClr>
                <a:schemeClr val="dk1"/>
              </a:buClr>
              <a:buSzPts val="3200"/>
              <a:buChar char="–"/>
              <a:defRPr sz="3200"/>
            </a:lvl4pPr>
            <a:lvl5pPr marL="2286000" lvl="4" indent="-431800" algn="l">
              <a:spcBef>
                <a:spcPts val="640"/>
              </a:spcBef>
              <a:spcAft>
                <a:spcPts val="0"/>
              </a:spcAft>
              <a:buClr>
                <a:schemeClr val="dk1"/>
              </a:buClr>
              <a:buSzPts val="3200"/>
              <a:buChar char="»"/>
              <a:defRPr sz="32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2" name="Google Shape;32;p47"/>
          <p:cNvSpPr txBox="1">
            <a:spLocks noGrp="1"/>
          </p:cNvSpPr>
          <p:nvPr>
            <p:ph type="dt" idx="10"/>
          </p:nvPr>
        </p:nvSpPr>
        <p:spPr>
          <a:xfrm>
            <a:off x="609441" y="6356351"/>
            <a:ext cx="284405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7"/>
          <p:cNvSpPr txBox="1">
            <a:spLocks noGrp="1"/>
          </p:cNvSpPr>
          <p:nvPr>
            <p:ph type="ftr" idx="11"/>
          </p:nvPr>
        </p:nvSpPr>
        <p:spPr>
          <a:xfrm>
            <a:off x="4164515" y="6356351"/>
            <a:ext cx="38597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7"/>
          <p:cNvSpPr txBox="1">
            <a:spLocks noGrp="1"/>
          </p:cNvSpPr>
          <p:nvPr>
            <p:ph type="sldNum" idx="12"/>
          </p:nvPr>
        </p:nvSpPr>
        <p:spPr>
          <a:xfrm>
            <a:off x="8735325" y="6356351"/>
            <a:ext cx="284405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5"/>
        <p:cNvGrpSpPr/>
        <p:nvPr/>
      </p:nvGrpSpPr>
      <p:grpSpPr>
        <a:xfrm>
          <a:off x="0" y="0"/>
          <a:ext cx="0" cy="0"/>
          <a:chOff x="0" y="0"/>
          <a:chExt cx="0" cy="0"/>
        </a:xfrm>
      </p:grpSpPr>
      <p:sp>
        <p:nvSpPr>
          <p:cNvPr id="36" name="Google Shape;36;p48"/>
          <p:cNvSpPr txBox="1">
            <a:spLocks noGrp="1"/>
          </p:cNvSpPr>
          <p:nvPr>
            <p:ph type="ctrTitle"/>
          </p:nvPr>
        </p:nvSpPr>
        <p:spPr>
          <a:xfrm>
            <a:off x="914162" y="1233279"/>
            <a:ext cx="10360501"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00B05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48"/>
          <p:cNvSpPr txBox="1">
            <a:spLocks noGrp="1"/>
          </p:cNvSpPr>
          <p:nvPr>
            <p:ph type="subTitle" idx="1"/>
          </p:nvPr>
        </p:nvSpPr>
        <p:spPr>
          <a:xfrm>
            <a:off x="1828324" y="3213340"/>
            <a:ext cx="8532178" cy="273026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262626"/>
              </a:buClr>
              <a:buSzPts val="3200"/>
              <a:buNone/>
              <a:defRPr>
                <a:solidFill>
                  <a:srgbClr val="262626"/>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38" name="Google Shape;38;p48"/>
          <p:cNvSpPr txBox="1">
            <a:spLocks noGrp="1"/>
          </p:cNvSpPr>
          <p:nvPr>
            <p:ph type="dt" idx="10"/>
          </p:nvPr>
        </p:nvSpPr>
        <p:spPr>
          <a:xfrm>
            <a:off x="609441" y="6356351"/>
            <a:ext cx="284405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8"/>
          <p:cNvSpPr txBox="1">
            <a:spLocks noGrp="1"/>
          </p:cNvSpPr>
          <p:nvPr>
            <p:ph type="ftr" idx="11"/>
          </p:nvPr>
        </p:nvSpPr>
        <p:spPr>
          <a:xfrm>
            <a:off x="4164515" y="6356351"/>
            <a:ext cx="38597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48"/>
          <p:cNvSpPr txBox="1">
            <a:spLocks noGrp="1"/>
          </p:cNvSpPr>
          <p:nvPr>
            <p:ph type="sldNum" idx="12"/>
          </p:nvPr>
        </p:nvSpPr>
        <p:spPr>
          <a:xfrm>
            <a:off x="8735325" y="6356351"/>
            <a:ext cx="284405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ubtemas">
  <p:cSld name="Subtemas">
    <p:spTree>
      <p:nvGrpSpPr>
        <p:cNvPr id="1" name="Shape 41"/>
        <p:cNvGrpSpPr/>
        <p:nvPr/>
      </p:nvGrpSpPr>
      <p:grpSpPr>
        <a:xfrm>
          <a:off x="0" y="0"/>
          <a:ext cx="0" cy="0"/>
          <a:chOff x="0" y="0"/>
          <a:chExt cx="0" cy="0"/>
        </a:xfrm>
      </p:grpSpPr>
      <p:sp>
        <p:nvSpPr>
          <p:cNvPr id="42" name="Google Shape;42;p49"/>
          <p:cNvSpPr txBox="1">
            <a:spLocks noGrp="1"/>
          </p:cNvSpPr>
          <p:nvPr>
            <p:ph type="title"/>
          </p:nvPr>
        </p:nvSpPr>
        <p:spPr>
          <a:xfrm>
            <a:off x="962833" y="976385"/>
            <a:ext cx="9233590" cy="1051854"/>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00B050"/>
              </a:buClr>
              <a:buSzPts val="4400"/>
              <a:buFont typeface="Calibri"/>
              <a:buNone/>
              <a:defRPr sz="44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49"/>
          <p:cNvSpPr txBox="1">
            <a:spLocks noGrp="1"/>
          </p:cNvSpPr>
          <p:nvPr>
            <p:ph type="body" idx="1"/>
          </p:nvPr>
        </p:nvSpPr>
        <p:spPr>
          <a:xfrm>
            <a:off x="962833" y="2156604"/>
            <a:ext cx="10360501" cy="3545455"/>
          </a:xfrm>
          <a:prstGeom prst="rect">
            <a:avLst/>
          </a:prstGeom>
          <a:noFill/>
          <a:ln>
            <a:noFill/>
          </a:ln>
        </p:spPr>
        <p:txBody>
          <a:bodyPr spcFirstLastPara="1" wrap="square" lIns="91425" tIns="45700" rIns="91425" bIns="45700" anchor="b" anchorCtr="0">
            <a:normAutofit/>
          </a:bodyPr>
          <a:lstStyle>
            <a:lvl1pPr marL="457200" lvl="0" indent="-228600" algn="just">
              <a:spcBef>
                <a:spcPts val="640"/>
              </a:spcBef>
              <a:spcAft>
                <a:spcPts val="0"/>
              </a:spcAft>
              <a:buClr>
                <a:srgbClr val="4F6128"/>
              </a:buClr>
              <a:buSzPts val="3200"/>
              <a:buNone/>
              <a:defRPr sz="3200">
                <a:solidFill>
                  <a:srgbClr val="4F612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44" name="Google Shape;44;p49"/>
          <p:cNvSpPr txBox="1">
            <a:spLocks noGrp="1"/>
          </p:cNvSpPr>
          <p:nvPr>
            <p:ph type="dt" idx="10"/>
          </p:nvPr>
        </p:nvSpPr>
        <p:spPr>
          <a:xfrm>
            <a:off x="609441" y="6356351"/>
            <a:ext cx="284405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49"/>
          <p:cNvSpPr txBox="1">
            <a:spLocks noGrp="1"/>
          </p:cNvSpPr>
          <p:nvPr>
            <p:ph type="ftr" idx="11"/>
          </p:nvPr>
        </p:nvSpPr>
        <p:spPr>
          <a:xfrm>
            <a:off x="4164515" y="6356351"/>
            <a:ext cx="38597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49"/>
          <p:cNvSpPr txBox="1">
            <a:spLocks noGrp="1"/>
          </p:cNvSpPr>
          <p:nvPr>
            <p:ph type="sldNum" idx="12"/>
          </p:nvPr>
        </p:nvSpPr>
        <p:spPr>
          <a:xfrm>
            <a:off x="8735325" y="6356351"/>
            <a:ext cx="284405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bjetivos">
  <p:cSld name="Objetivos">
    <p:spTree>
      <p:nvGrpSpPr>
        <p:cNvPr id="1" name="Shape 47"/>
        <p:cNvGrpSpPr/>
        <p:nvPr/>
      </p:nvGrpSpPr>
      <p:grpSpPr>
        <a:xfrm>
          <a:off x="0" y="0"/>
          <a:ext cx="0" cy="0"/>
          <a:chOff x="0" y="0"/>
          <a:chExt cx="0" cy="0"/>
        </a:xfrm>
      </p:grpSpPr>
      <p:sp>
        <p:nvSpPr>
          <p:cNvPr id="48" name="Google Shape;48;p50"/>
          <p:cNvSpPr txBox="1">
            <a:spLocks noGrp="1"/>
          </p:cNvSpPr>
          <p:nvPr>
            <p:ph type="title"/>
          </p:nvPr>
        </p:nvSpPr>
        <p:spPr>
          <a:xfrm>
            <a:off x="962833" y="976385"/>
            <a:ext cx="9138699" cy="1051854"/>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00B050"/>
              </a:buClr>
              <a:buSzPts val="4400"/>
              <a:buFont typeface="Calibri"/>
              <a:buNone/>
              <a:defRPr sz="44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50"/>
          <p:cNvSpPr txBox="1">
            <a:spLocks noGrp="1"/>
          </p:cNvSpPr>
          <p:nvPr>
            <p:ph type="body" idx="1"/>
          </p:nvPr>
        </p:nvSpPr>
        <p:spPr>
          <a:xfrm>
            <a:off x="1019892" y="2631057"/>
            <a:ext cx="10360501" cy="2881222"/>
          </a:xfrm>
          <a:prstGeom prst="rect">
            <a:avLst/>
          </a:prstGeom>
          <a:noFill/>
          <a:ln>
            <a:noFill/>
          </a:ln>
        </p:spPr>
        <p:txBody>
          <a:bodyPr spcFirstLastPara="1" wrap="square" lIns="91425" tIns="45700" rIns="91425" bIns="45700" anchor="b" anchorCtr="0">
            <a:normAutofit/>
          </a:bodyPr>
          <a:lstStyle>
            <a:lvl1pPr marL="457200" lvl="0" indent="-228600" algn="just">
              <a:spcBef>
                <a:spcPts val="640"/>
              </a:spcBef>
              <a:spcAft>
                <a:spcPts val="0"/>
              </a:spcAft>
              <a:buClr>
                <a:srgbClr val="595959"/>
              </a:buClr>
              <a:buSzPts val="3200"/>
              <a:buNone/>
              <a:defRPr sz="3200">
                <a:solidFill>
                  <a:srgbClr val="595959"/>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50" name="Google Shape;50;p50"/>
          <p:cNvSpPr txBox="1">
            <a:spLocks noGrp="1"/>
          </p:cNvSpPr>
          <p:nvPr>
            <p:ph type="dt" idx="10"/>
          </p:nvPr>
        </p:nvSpPr>
        <p:spPr>
          <a:xfrm>
            <a:off x="609441" y="6356351"/>
            <a:ext cx="284405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50"/>
          <p:cNvSpPr txBox="1">
            <a:spLocks noGrp="1"/>
          </p:cNvSpPr>
          <p:nvPr>
            <p:ph type="ftr" idx="11"/>
          </p:nvPr>
        </p:nvSpPr>
        <p:spPr>
          <a:xfrm>
            <a:off x="4164515" y="6356351"/>
            <a:ext cx="38597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50"/>
          <p:cNvSpPr txBox="1">
            <a:spLocks noGrp="1"/>
          </p:cNvSpPr>
          <p:nvPr>
            <p:ph type="sldNum" idx="12"/>
          </p:nvPr>
        </p:nvSpPr>
        <p:spPr>
          <a:xfrm>
            <a:off x="8735325" y="6356351"/>
            <a:ext cx="284405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bjetivos 2">
  <p:cSld name="Objetivos 2">
    <p:spTree>
      <p:nvGrpSpPr>
        <p:cNvPr id="1" name="Shape 53"/>
        <p:cNvGrpSpPr/>
        <p:nvPr/>
      </p:nvGrpSpPr>
      <p:grpSpPr>
        <a:xfrm>
          <a:off x="0" y="0"/>
          <a:ext cx="0" cy="0"/>
          <a:chOff x="0" y="0"/>
          <a:chExt cx="0" cy="0"/>
        </a:xfrm>
      </p:grpSpPr>
      <p:sp>
        <p:nvSpPr>
          <p:cNvPr id="54" name="Google Shape;54;p51"/>
          <p:cNvSpPr txBox="1">
            <a:spLocks noGrp="1"/>
          </p:cNvSpPr>
          <p:nvPr>
            <p:ph type="title"/>
          </p:nvPr>
        </p:nvSpPr>
        <p:spPr>
          <a:xfrm>
            <a:off x="962833" y="976385"/>
            <a:ext cx="9138699" cy="1051854"/>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00B050"/>
              </a:buClr>
              <a:buSzPts val="4400"/>
              <a:buFont typeface="Calibri"/>
              <a:buNone/>
              <a:defRPr sz="44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51"/>
          <p:cNvSpPr txBox="1">
            <a:spLocks noGrp="1"/>
          </p:cNvSpPr>
          <p:nvPr>
            <p:ph type="body" idx="1"/>
          </p:nvPr>
        </p:nvSpPr>
        <p:spPr>
          <a:xfrm>
            <a:off x="1019893" y="2639683"/>
            <a:ext cx="6683496" cy="2881222"/>
          </a:xfrm>
          <a:prstGeom prst="rect">
            <a:avLst/>
          </a:prstGeom>
          <a:noFill/>
          <a:ln>
            <a:noFill/>
          </a:ln>
        </p:spPr>
        <p:txBody>
          <a:bodyPr spcFirstLastPara="1" wrap="square" lIns="91425" tIns="45700" rIns="91425" bIns="45700" anchor="b" anchorCtr="0">
            <a:normAutofit/>
          </a:bodyPr>
          <a:lstStyle>
            <a:lvl1pPr marL="457200" lvl="0" indent="-228600" algn="just">
              <a:spcBef>
                <a:spcPts val="640"/>
              </a:spcBef>
              <a:spcAft>
                <a:spcPts val="0"/>
              </a:spcAft>
              <a:buClr>
                <a:srgbClr val="595959"/>
              </a:buClr>
              <a:buSzPts val="3200"/>
              <a:buNone/>
              <a:defRPr sz="3200">
                <a:solidFill>
                  <a:srgbClr val="595959"/>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56" name="Google Shape;56;p51"/>
          <p:cNvSpPr>
            <a:spLocks noGrp="1"/>
          </p:cNvSpPr>
          <p:nvPr>
            <p:ph type="pic" idx="2"/>
          </p:nvPr>
        </p:nvSpPr>
        <p:spPr>
          <a:xfrm>
            <a:off x="8024311" y="2639683"/>
            <a:ext cx="3129644" cy="2881222"/>
          </a:xfrm>
          <a:prstGeom prst="rect">
            <a:avLst/>
          </a:prstGeom>
          <a:noFill/>
          <a:ln>
            <a:noFill/>
          </a:ln>
        </p:spPr>
      </p:sp>
      <p:sp>
        <p:nvSpPr>
          <p:cNvPr id="57" name="Google Shape;57;p51"/>
          <p:cNvSpPr txBox="1">
            <a:spLocks noGrp="1"/>
          </p:cNvSpPr>
          <p:nvPr>
            <p:ph type="dt" idx="10"/>
          </p:nvPr>
        </p:nvSpPr>
        <p:spPr>
          <a:xfrm>
            <a:off x="609441" y="6356351"/>
            <a:ext cx="284405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51"/>
          <p:cNvSpPr txBox="1">
            <a:spLocks noGrp="1"/>
          </p:cNvSpPr>
          <p:nvPr>
            <p:ph type="ftr" idx="11"/>
          </p:nvPr>
        </p:nvSpPr>
        <p:spPr>
          <a:xfrm>
            <a:off x="4164515" y="6356351"/>
            <a:ext cx="38597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51"/>
          <p:cNvSpPr txBox="1">
            <a:spLocks noGrp="1"/>
          </p:cNvSpPr>
          <p:nvPr>
            <p:ph type="sldNum" idx="12"/>
          </p:nvPr>
        </p:nvSpPr>
        <p:spPr>
          <a:xfrm>
            <a:off x="8735325" y="6356351"/>
            <a:ext cx="284405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60"/>
        <p:cNvGrpSpPr/>
        <p:nvPr/>
      </p:nvGrpSpPr>
      <p:grpSpPr>
        <a:xfrm>
          <a:off x="0" y="0"/>
          <a:ext cx="0" cy="0"/>
          <a:chOff x="0" y="0"/>
          <a:chExt cx="0" cy="0"/>
        </a:xfrm>
      </p:grpSpPr>
      <p:sp>
        <p:nvSpPr>
          <p:cNvPr id="61" name="Google Shape;61;p52"/>
          <p:cNvSpPr txBox="1">
            <a:spLocks noGrp="1"/>
          </p:cNvSpPr>
          <p:nvPr>
            <p:ph type="title"/>
          </p:nvPr>
        </p:nvSpPr>
        <p:spPr>
          <a:xfrm>
            <a:off x="609442" y="274638"/>
            <a:ext cx="9655992"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00B050"/>
              </a:buClr>
              <a:buSzPts val="4800"/>
              <a:buFont typeface="Calibri"/>
              <a:buNone/>
              <a:defRPr sz="48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52"/>
          <p:cNvSpPr txBox="1">
            <a:spLocks noGrp="1"/>
          </p:cNvSpPr>
          <p:nvPr>
            <p:ph type="body" idx="1"/>
          </p:nvPr>
        </p:nvSpPr>
        <p:spPr>
          <a:xfrm>
            <a:off x="609441" y="1949175"/>
            <a:ext cx="5385514"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63" name="Google Shape;63;p52"/>
          <p:cNvSpPr txBox="1">
            <a:spLocks noGrp="1"/>
          </p:cNvSpPr>
          <p:nvPr>
            <p:ph type="body" idx="2"/>
          </p:nvPr>
        </p:nvSpPr>
        <p:spPr>
          <a:xfrm>
            <a:off x="609441" y="3071003"/>
            <a:ext cx="5385514" cy="3055159"/>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rgbClr val="00B050"/>
              </a:buClr>
              <a:buSzPts val="2400"/>
              <a:buFont typeface="Calibri"/>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64" name="Google Shape;64;p52"/>
          <p:cNvSpPr txBox="1">
            <a:spLocks noGrp="1"/>
          </p:cNvSpPr>
          <p:nvPr>
            <p:ph type="body" idx="3"/>
          </p:nvPr>
        </p:nvSpPr>
        <p:spPr>
          <a:xfrm>
            <a:off x="6191754" y="1949175"/>
            <a:ext cx="5387630"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65" name="Google Shape;65;p52"/>
          <p:cNvSpPr txBox="1">
            <a:spLocks noGrp="1"/>
          </p:cNvSpPr>
          <p:nvPr>
            <p:ph type="body" idx="4"/>
          </p:nvPr>
        </p:nvSpPr>
        <p:spPr>
          <a:xfrm>
            <a:off x="6191754" y="3071003"/>
            <a:ext cx="5387630" cy="3055159"/>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rgbClr val="00B050"/>
              </a:buClr>
              <a:buSzPts val="2400"/>
              <a:buFont typeface="Calibri"/>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66" name="Google Shape;66;p52"/>
          <p:cNvSpPr txBox="1">
            <a:spLocks noGrp="1"/>
          </p:cNvSpPr>
          <p:nvPr>
            <p:ph type="dt" idx="10"/>
          </p:nvPr>
        </p:nvSpPr>
        <p:spPr>
          <a:xfrm>
            <a:off x="609441" y="6356351"/>
            <a:ext cx="284405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52"/>
          <p:cNvSpPr txBox="1">
            <a:spLocks noGrp="1"/>
          </p:cNvSpPr>
          <p:nvPr>
            <p:ph type="ftr" idx="11"/>
          </p:nvPr>
        </p:nvSpPr>
        <p:spPr>
          <a:xfrm>
            <a:off x="4164515" y="6356351"/>
            <a:ext cx="38597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52"/>
          <p:cNvSpPr txBox="1">
            <a:spLocks noGrp="1"/>
          </p:cNvSpPr>
          <p:nvPr>
            <p:ph type="sldNum" idx="12"/>
          </p:nvPr>
        </p:nvSpPr>
        <p:spPr>
          <a:xfrm>
            <a:off x="8735325" y="6356351"/>
            <a:ext cx="284405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 gráfico o imagen">
  <p:cSld name="Contenido + gráfico o imagen">
    <p:spTree>
      <p:nvGrpSpPr>
        <p:cNvPr id="1" name="Shape 69"/>
        <p:cNvGrpSpPr/>
        <p:nvPr/>
      </p:nvGrpSpPr>
      <p:grpSpPr>
        <a:xfrm>
          <a:off x="0" y="0"/>
          <a:ext cx="0" cy="0"/>
          <a:chOff x="0" y="0"/>
          <a:chExt cx="0" cy="0"/>
        </a:xfrm>
      </p:grpSpPr>
      <p:sp>
        <p:nvSpPr>
          <p:cNvPr id="70" name="Google Shape;70;p53"/>
          <p:cNvSpPr txBox="1">
            <a:spLocks noGrp="1"/>
          </p:cNvSpPr>
          <p:nvPr>
            <p:ph type="body" idx="1"/>
          </p:nvPr>
        </p:nvSpPr>
        <p:spPr>
          <a:xfrm>
            <a:off x="6590581" y="1717046"/>
            <a:ext cx="5109573" cy="4409118"/>
          </a:xfrm>
          <a:prstGeom prst="rect">
            <a:avLst/>
          </a:prstGeom>
          <a:noFill/>
          <a:ln>
            <a:noFill/>
          </a:ln>
        </p:spPr>
        <p:txBody>
          <a:bodyPr spcFirstLastPara="1" wrap="square" lIns="91425" tIns="45700" rIns="91425" bIns="45700" anchor="t" anchorCtr="0">
            <a:normAutofit/>
          </a:bodyPr>
          <a:lstStyle>
            <a:lvl1pPr marL="457200" lvl="0" indent="-355600" algn="l">
              <a:spcBef>
                <a:spcPts val="400"/>
              </a:spcBef>
              <a:spcAft>
                <a:spcPts val="0"/>
              </a:spcAft>
              <a:buClr>
                <a:schemeClr val="dk1"/>
              </a:buClr>
              <a:buSzPts val="2000"/>
              <a:buChar char="•"/>
              <a:defRPr sz="2000"/>
            </a:lvl1pPr>
            <a:lvl2pPr marL="914400" lvl="1" indent="-355600" algn="l">
              <a:spcBef>
                <a:spcPts val="400"/>
              </a:spcBef>
              <a:spcAft>
                <a:spcPts val="0"/>
              </a:spcAft>
              <a:buClr>
                <a:schemeClr val="dk1"/>
              </a:buClr>
              <a:buSzPts val="2000"/>
              <a:buChar char="–"/>
              <a:defRPr sz="2000"/>
            </a:lvl2pPr>
            <a:lvl3pPr marL="1371600" lvl="2" indent="-355600" algn="l">
              <a:spcBef>
                <a:spcPts val="400"/>
              </a:spcBef>
              <a:spcAft>
                <a:spcPts val="0"/>
              </a:spcAft>
              <a:buClr>
                <a:schemeClr val="dk1"/>
              </a:buClr>
              <a:buSzPts val="2000"/>
              <a:buChar char="•"/>
              <a:defRPr sz="20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71" name="Google Shape;71;p53"/>
          <p:cNvSpPr txBox="1">
            <a:spLocks noGrp="1"/>
          </p:cNvSpPr>
          <p:nvPr>
            <p:ph type="dt" idx="10"/>
          </p:nvPr>
        </p:nvSpPr>
        <p:spPr>
          <a:xfrm>
            <a:off x="609441" y="6356351"/>
            <a:ext cx="284405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53"/>
          <p:cNvSpPr txBox="1">
            <a:spLocks noGrp="1"/>
          </p:cNvSpPr>
          <p:nvPr>
            <p:ph type="ftr" idx="11"/>
          </p:nvPr>
        </p:nvSpPr>
        <p:spPr>
          <a:xfrm>
            <a:off x="4164515" y="6356351"/>
            <a:ext cx="38597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53"/>
          <p:cNvSpPr txBox="1">
            <a:spLocks noGrp="1"/>
          </p:cNvSpPr>
          <p:nvPr>
            <p:ph type="sldNum" idx="12"/>
          </p:nvPr>
        </p:nvSpPr>
        <p:spPr>
          <a:xfrm>
            <a:off x="8735325" y="6356351"/>
            <a:ext cx="284405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
        <p:nvSpPr>
          <p:cNvPr id="74" name="Google Shape;74;p53"/>
          <p:cNvSpPr txBox="1">
            <a:spLocks noGrp="1"/>
          </p:cNvSpPr>
          <p:nvPr>
            <p:ph type="title"/>
          </p:nvPr>
        </p:nvSpPr>
        <p:spPr>
          <a:xfrm>
            <a:off x="721291" y="524954"/>
            <a:ext cx="9233590" cy="1051854"/>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00B050"/>
              </a:buClr>
              <a:buSzPts val="4400"/>
              <a:buFont typeface="Calibri"/>
              <a:buNone/>
              <a:defRPr sz="44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53"/>
          <p:cNvSpPr txBox="1">
            <a:spLocks noGrp="1"/>
          </p:cNvSpPr>
          <p:nvPr>
            <p:ph type="body" idx="2"/>
          </p:nvPr>
        </p:nvSpPr>
        <p:spPr>
          <a:xfrm>
            <a:off x="721291" y="1755236"/>
            <a:ext cx="5248186" cy="4409118"/>
          </a:xfrm>
          <a:prstGeom prst="rect">
            <a:avLst/>
          </a:prstGeom>
          <a:noFill/>
          <a:ln>
            <a:noFill/>
          </a:ln>
        </p:spPr>
        <p:txBody>
          <a:bodyPr spcFirstLastPara="1" wrap="square" lIns="91425" tIns="45700" rIns="91425" bIns="45700" anchor="b" anchorCtr="0">
            <a:normAutofit/>
          </a:bodyPr>
          <a:lstStyle>
            <a:lvl1pPr marL="457200" lvl="0" indent="-228600" algn="just">
              <a:spcBef>
                <a:spcPts val="400"/>
              </a:spcBef>
              <a:spcAft>
                <a:spcPts val="0"/>
              </a:spcAft>
              <a:buClr>
                <a:srgbClr val="595959"/>
              </a:buClr>
              <a:buSzPts val="2000"/>
              <a:buNone/>
              <a:defRPr sz="2000">
                <a:solidFill>
                  <a:srgbClr val="595959"/>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Contenido + gráfico o imagen">
  <p:cSld name="1_Contenido + gráfico o imagen">
    <p:spTree>
      <p:nvGrpSpPr>
        <p:cNvPr id="1" name="Shape 76"/>
        <p:cNvGrpSpPr/>
        <p:nvPr/>
      </p:nvGrpSpPr>
      <p:grpSpPr>
        <a:xfrm>
          <a:off x="0" y="0"/>
          <a:ext cx="0" cy="0"/>
          <a:chOff x="0" y="0"/>
          <a:chExt cx="0" cy="0"/>
        </a:xfrm>
      </p:grpSpPr>
      <p:sp>
        <p:nvSpPr>
          <p:cNvPr id="77" name="Google Shape;77;p54"/>
          <p:cNvSpPr txBox="1">
            <a:spLocks noGrp="1"/>
          </p:cNvSpPr>
          <p:nvPr>
            <p:ph type="dt" idx="10"/>
          </p:nvPr>
        </p:nvSpPr>
        <p:spPr>
          <a:xfrm>
            <a:off x="609441" y="6356351"/>
            <a:ext cx="284405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54"/>
          <p:cNvSpPr txBox="1">
            <a:spLocks noGrp="1"/>
          </p:cNvSpPr>
          <p:nvPr>
            <p:ph type="ftr" idx="11"/>
          </p:nvPr>
        </p:nvSpPr>
        <p:spPr>
          <a:xfrm>
            <a:off x="4164515" y="6356351"/>
            <a:ext cx="38597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54"/>
          <p:cNvSpPr txBox="1">
            <a:spLocks noGrp="1"/>
          </p:cNvSpPr>
          <p:nvPr>
            <p:ph type="sldNum" idx="12"/>
          </p:nvPr>
        </p:nvSpPr>
        <p:spPr>
          <a:xfrm>
            <a:off x="8735325" y="6356351"/>
            <a:ext cx="284405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
        <p:nvSpPr>
          <p:cNvPr id="80" name="Google Shape;80;p54"/>
          <p:cNvSpPr txBox="1">
            <a:spLocks noGrp="1"/>
          </p:cNvSpPr>
          <p:nvPr>
            <p:ph type="title"/>
          </p:nvPr>
        </p:nvSpPr>
        <p:spPr>
          <a:xfrm>
            <a:off x="721291" y="524954"/>
            <a:ext cx="5248186" cy="1051854"/>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00B050"/>
              </a:buClr>
              <a:buSzPts val="4400"/>
              <a:buFont typeface="Calibri"/>
              <a:buNone/>
              <a:defRPr sz="44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54"/>
          <p:cNvSpPr txBox="1">
            <a:spLocks noGrp="1"/>
          </p:cNvSpPr>
          <p:nvPr>
            <p:ph type="body" idx="1"/>
          </p:nvPr>
        </p:nvSpPr>
        <p:spPr>
          <a:xfrm>
            <a:off x="721291" y="1755236"/>
            <a:ext cx="5248186" cy="4409118"/>
          </a:xfrm>
          <a:prstGeom prst="rect">
            <a:avLst/>
          </a:prstGeom>
          <a:noFill/>
          <a:ln>
            <a:noFill/>
          </a:ln>
        </p:spPr>
        <p:txBody>
          <a:bodyPr spcFirstLastPara="1" wrap="square" lIns="91425" tIns="45700" rIns="91425" bIns="45700" anchor="b" anchorCtr="0">
            <a:normAutofit/>
          </a:bodyPr>
          <a:lstStyle>
            <a:lvl1pPr marL="457200" lvl="0" indent="-228600" algn="just">
              <a:spcBef>
                <a:spcPts val="400"/>
              </a:spcBef>
              <a:spcAft>
                <a:spcPts val="0"/>
              </a:spcAft>
              <a:buClr>
                <a:srgbClr val="595959"/>
              </a:buClr>
              <a:buSzPts val="2000"/>
              <a:buNone/>
              <a:defRPr sz="2000">
                <a:solidFill>
                  <a:srgbClr val="595959"/>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9"/>
        <p:cNvGrpSpPr/>
        <p:nvPr/>
      </p:nvGrpSpPr>
      <p:grpSpPr>
        <a:xfrm>
          <a:off x="0" y="0"/>
          <a:ext cx="0" cy="0"/>
          <a:chOff x="0" y="0"/>
          <a:chExt cx="0" cy="0"/>
        </a:xfrm>
      </p:grpSpPr>
      <p:sp>
        <p:nvSpPr>
          <p:cNvPr id="10" name="Google Shape;10;p43"/>
          <p:cNvSpPr txBox="1">
            <a:spLocks noGrp="1"/>
          </p:cNvSpPr>
          <p:nvPr>
            <p:ph type="title"/>
          </p:nvPr>
        </p:nvSpPr>
        <p:spPr>
          <a:xfrm>
            <a:off x="609442" y="274638"/>
            <a:ext cx="8551812"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rgbClr val="00B050"/>
              </a:buClr>
              <a:buSzPts val="4800"/>
              <a:buFont typeface="Calibri"/>
              <a:buNone/>
              <a:defRPr sz="4800" b="1" i="0" u="none" strike="noStrike" cap="none">
                <a:solidFill>
                  <a:srgbClr val="00B050"/>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3"/>
          <p:cNvSpPr txBox="1">
            <a:spLocks noGrp="1"/>
          </p:cNvSpPr>
          <p:nvPr>
            <p:ph type="body" idx="1"/>
          </p:nvPr>
        </p:nvSpPr>
        <p:spPr>
          <a:xfrm>
            <a:off x="609441" y="1600201"/>
            <a:ext cx="10969943"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43"/>
          <p:cNvSpPr txBox="1">
            <a:spLocks noGrp="1"/>
          </p:cNvSpPr>
          <p:nvPr>
            <p:ph type="dt" idx="10"/>
          </p:nvPr>
        </p:nvSpPr>
        <p:spPr>
          <a:xfrm>
            <a:off x="609441" y="6356351"/>
            <a:ext cx="2844059"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3"/>
          <p:cNvSpPr txBox="1">
            <a:spLocks noGrp="1"/>
          </p:cNvSpPr>
          <p:nvPr>
            <p:ph type="ftr" idx="11"/>
          </p:nvPr>
        </p:nvSpPr>
        <p:spPr>
          <a:xfrm>
            <a:off x="4164515" y="6356351"/>
            <a:ext cx="3859795"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3"/>
          <p:cNvSpPr txBox="1">
            <a:spLocks noGrp="1"/>
          </p:cNvSpPr>
          <p:nvPr>
            <p:ph type="sldNum" idx="12"/>
          </p:nvPr>
        </p:nvSpPr>
        <p:spPr>
          <a:xfrm>
            <a:off x="8735325" y="6356351"/>
            <a:ext cx="284405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
        <p:cNvGrpSpPr/>
        <p:nvPr/>
      </p:nvGrpSpPr>
      <p:grpSpPr>
        <a:xfrm>
          <a:off x="0" y="0"/>
          <a:ext cx="0" cy="0"/>
          <a:chOff x="0" y="0"/>
          <a:chExt cx="0" cy="0"/>
        </a:xfrm>
      </p:grpSpPr>
      <p:sp>
        <p:nvSpPr>
          <p:cNvPr id="103" name="Google Shape;103;p1"/>
          <p:cNvSpPr txBox="1"/>
          <p:nvPr/>
        </p:nvSpPr>
        <p:spPr>
          <a:xfrm>
            <a:off x="2727264" y="2181993"/>
            <a:ext cx="6734400" cy="1095900"/>
          </a:xfrm>
          <a:prstGeom prst="rect">
            <a:avLst/>
          </a:prstGeom>
          <a:noFill/>
          <a:ln>
            <a:noFill/>
          </a:ln>
        </p:spPr>
        <p:txBody>
          <a:bodyPr spcFirstLastPara="1" wrap="square" lIns="45700" tIns="45700" rIns="45700" bIns="45700" anchor="t" anchorCtr="0">
            <a:spAutoFit/>
          </a:bodyPr>
          <a:lstStyle/>
          <a:p>
            <a:pPr marL="0" lvl="0" indent="0" algn="ctr" rtl="0">
              <a:lnSpc>
                <a:spcPct val="90000"/>
              </a:lnSpc>
              <a:spcBef>
                <a:spcPts val="0"/>
              </a:spcBef>
              <a:spcAft>
                <a:spcPts val="0"/>
              </a:spcAft>
              <a:buClr>
                <a:schemeClr val="dk1"/>
              </a:buClr>
              <a:buSzPts val="1100"/>
              <a:buFont typeface="Arial"/>
              <a:buNone/>
            </a:pPr>
            <a:r>
              <a:rPr lang="es-ES" sz="3100" b="1" dirty="0">
                <a:solidFill>
                  <a:srgbClr val="203145"/>
                </a:solidFill>
                <a:latin typeface="Calibri"/>
                <a:ea typeface="Calibri"/>
                <a:cs typeface="Calibri"/>
                <a:sym typeface="Calibri"/>
              </a:rPr>
              <a:t>Sistemas Operativos</a:t>
            </a:r>
            <a:endParaRPr sz="3100" b="1" dirty="0">
              <a:solidFill>
                <a:srgbClr val="203145"/>
              </a:solidFill>
              <a:latin typeface="Calibri"/>
              <a:ea typeface="Calibri"/>
              <a:cs typeface="Calibri"/>
              <a:sym typeface="Calibri"/>
            </a:endParaRPr>
          </a:p>
          <a:p>
            <a:pPr marL="0" marR="0" lvl="0" indent="0" algn="ctr" rtl="0">
              <a:lnSpc>
                <a:spcPct val="90000"/>
              </a:lnSpc>
              <a:spcBef>
                <a:spcPts val="0"/>
              </a:spcBef>
              <a:spcAft>
                <a:spcPts val="0"/>
              </a:spcAft>
              <a:buClr>
                <a:srgbClr val="203145"/>
              </a:buClr>
              <a:buSzPts val="6200"/>
              <a:buFont typeface="Arial"/>
              <a:buNone/>
            </a:pPr>
            <a:endParaRPr sz="3099" b="1" dirty="0">
              <a:solidFill>
                <a:srgbClr val="203145"/>
              </a:solidFill>
              <a:latin typeface="Calibri"/>
              <a:ea typeface="Calibri"/>
              <a:cs typeface="Calibri"/>
              <a:sym typeface="Calibri"/>
            </a:endParaRPr>
          </a:p>
          <a:p>
            <a:pPr marL="0" marR="0" lvl="0" indent="0" algn="ctr" rtl="0">
              <a:lnSpc>
                <a:spcPct val="90000"/>
              </a:lnSpc>
              <a:spcBef>
                <a:spcPts val="0"/>
              </a:spcBef>
              <a:spcAft>
                <a:spcPts val="0"/>
              </a:spcAft>
              <a:buClr>
                <a:srgbClr val="203145"/>
              </a:buClr>
              <a:buSzPts val="6200"/>
              <a:buFont typeface="Arial"/>
              <a:buNone/>
            </a:pPr>
            <a:endParaRPr sz="700" b="0" i="0" u="none" strike="noStrike" cap="none" dirty="0">
              <a:solidFill>
                <a:srgbClr val="000000"/>
              </a:solidFill>
              <a:latin typeface="Calibri"/>
              <a:ea typeface="Calibri"/>
              <a:cs typeface="Calibri"/>
              <a:sym typeface="Calibri"/>
            </a:endParaRPr>
          </a:p>
        </p:txBody>
      </p:sp>
      <p:sp>
        <p:nvSpPr>
          <p:cNvPr id="104" name="Google Shape;104;p1"/>
          <p:cNvSpPr txBox="1"/>
          <p:nvPr/>
        </p:nvSpPr>
        <p:spPr>
          <a:xfrm>
            <a:off x="2727264" y="3003683"/>
            <a:ext cx="6734296" cy="244604"/>
          </a:xfrm>
          <a:prstGeom prst="rect">
            <a:avLst/>
          </a:prstGeom>
          <a:noFill/>
          <a:ln>
            <a:noFill/>
          </a:ln>
        </p:spPr>
        <p:txBody>
          <a:bodyPr spcFirstLastPara="1" wrap="square" lIns="45700" tIns="45700" rIns="45700" bIns="45700" anchor="t" anchorCtr="0">
            <a:spAutoFit/>
          </a:bodyPr>
          <a:lstStyle/>
          <a:p>
            <a:pPr marL="0" marR="0" lvl="0" indent="0" algn="ctr" rtl="0">
              <a:lnSpc>
                <a:spcPct val="90000"/>
              </a:lnSpc>
              <a:spcBef>
                <a:spcPts val="0"/>
              </a:spcBef>
              <a:spcAft>
                <a:spcPts val="0"/>
              </a:spcAft>
              <a:buClr>
                <a:srgbClr val="203145"/>
              </a:buClr>
              <a:buSzPts val="2200"/>
              <a:buFont typeface="Arial"/>
              <a:buNone/>
            </a:pPr>
            <a:r>
              <a:rPr lang="es-ES" sz="1100" b="0" i="0" u="none" strike="noStrike" cap="none" dirty="0">
                <a:solidFill>
                  <a:srgbClr val="203145"/>
                </a:solidFill>
                <a:latin typeface="Calibri"/>
                <a:ea typeface="Calibri"/>
                <a:cs typeface="Calibri"/>
                <a:sym typeface="Calibri"/>
              </a:rPr>
              <a:t>TECNOLOGÍAS DE LA INFORMACIÓN EN MODALIDAD EN LÍNEA </a:t>
            </a:r>
            <a:endParaRPr sz="1100" b="0" i="0" u="none" strike="noStrike" cap="none" dirty="0">
              <a:solidFill>
                <a:srgbClr val="203145"/>
              </a:solidFill>
              <a:latin typeface="Calibri"/>
              <a:ea typeface="Calibri"/>
              <a:cs typeface="Calibri"/>
              <a:sym typeface="Calibri"/>
            </a:endParaRPr>
          </a:p>
        </p:txBody>
      </p:sp>
      <p:sp>
        <p:nvSpPr>
          <p:cNvPr id="105" name="Google Shape;105;p1"/>
          <p:cNvSpPr txBox="1"/>
          <p:nvPr/>
        </p:nvSpPr>
        <p:spPr>
          <a:xfrm>
            <a:off x="2727264" y="3284379"/>
            <a:ext cx="6734296" cy="923289"/>
          </a:xfrm>
          <a:prstGeom prst="rect">
            <a:avLst/>
          </a:prstGeom>
          <a:noFill/>
          <a:ln>
            <a:noFill/>
          </a:ln>
        </p:spPr>
        <p:txBody>
          <a:bodyPr spcFirstLastPara="1" wrap="square" lIns="45700" tIns="45700" rIns="45700" bIns="45700" anchor="t" anchorCtr="0">
            <a:spAutoFit/>
          </a:bodyPr>
          <a:lstStyle/>
          <a:p>
            <a:pPr marL="0" marR="0" lvl="0" indent="0" algn="ctr" rtl="0">
              <a:lnSpc>
                <a:spcPct val="90000"/>
              </a:lnSpc>
              <a:spcBef>
                <a:spcPts val="0"/>
              </a:spcBef>
              <a:spcAft>
                <a:spcPts val="0"/>
              </a:spcAft>
              <a:buClr>
                <a:srgbClr val="EC8532"/>
              </a:buClr>
              <a:buSzPts val="5000"/>
              <a:buFont typeface="Arial"/>
              <a:buNone/>
            </a:pPr>
            <a:r>
              <a:rPr lang="es-ES" sz="6000" b="1" dirty="0">
                <a:solidFill>
                  <a:srgbClr val="EC8532"/>
                </a:solidFill>
                <a:latin typeface="Calibri"/>
                <a:ea typeface="Calibri"/>
                <a:cs typeface="Calibri"/>
                <a:sym typeface="Calibri"/>
              </a:rPr>
              <a:t>CRIPTOGRAFIA</a:t>
            </a:r>
            <a:endParaRPr sz="1600" b="0" i="0" u="none" strike="noStrike" cap="none" dirty="0">
              <a:solidFill>
                <a:srgbClr val="000000"/>
              </a:solidFill>
              <a:latin typeface="Calibri"/>
              <a:ea typeface="Calibri"/>
              <a:cs typeface="Calibri"/>
              <a:sym typeface="Calibri"/>
            </a:endParaRPr>
          </a:p>
        </p:txBody>
      </p:sp>
      <p:sp>
        <p:nvSpPr>
          <p:cNvPr id="111" name="Google Shape;111;p1"/>
          <p:cNvSpPr txBox="1"/>
          <p:nvPr/>
        </p:nvSpPr>
        <p:spPr>
          <a:xfrm>
            <a:off x="3152554" y="6133643"/>
            <a:ext cx="5883717" cy="590891"/>
          </a:xfrm>
          <a:prstGeom prst="rect">
            <a:avLst/>
          </a:prstGeom>
          <a:noFill/>
          <a:ln>
            <a:noFill/>
          </a:ln>
        </p:spPr>
        <p:txBody>
          <a:bodyPr spcFirstLastPara="1" wrap="square" lIns="45700" tIns="45700" rIns="45700" bIns="45700" anchor="t" anchorCtr="0">
            <a:spAutoFit/>
          </a:bodyPr>
          <a:lstStyle/>
          <a:p>
            <a:pPr marL="0" marR="0" lvl="0" indent="0" algn="ctr" rtl="0">
              <a:lnSpc>
                <a:spcPct val="90000"/>
              </a:lnSpc>
              <a:spcBef>
                <a:spcPts val="0"/>
              </a:spcBef>
              <a:spcAft>
                <a:spcPts val="0"/>
              </a:spcAft>
              <a:buClr>
                <a:srgbClr val="FFFFFF"/>
              </a:buClr>
              <a:buSzPts val="3800"/>
              <a:buFont typeface="Arial"/>
              <a:buNone/>
            </a:pPr>
            <a:r>
              <a:rPr lang="es-ES" sz="3600" b="1" i="0" u="none" strike="noStrike" cap="none" dirty="0">
                <a:solidFill>
                  <a:srgbClr val="FFFFFF"/>
                </a:solidFill>
                <a:latin typeface="Calibri"/>
                <a:ea typeface="Calibri"/>
                <a:cs typeface="Calibri"/>
                <a:sym typeface="Calibri"/>
              </a:rPr>
              <a:t>GRUPO B</a:t>
            </a:r>
            <a:endParaRPr sz="1050" b="0" i="0" u="none" strike="noStrike" cap="none" dirty="0">
              <a:solidFill>
                <a:srgbClr val="000000"/>
              </a:solidFill>
              <a:latin typeface="Calibri"/>
              <a:ea typeface="Calibri"/>
              <a:cs typeface="Calibri"/>
              <a:sym typeface="Calibri"/>
            </a:endParaRPr>
          </a:p>
        </p:txBody>
      </p:sp>
      <p:pic>
        <p:nvPicPr>
          <p:cNvPr id="5" name="Imagen 4">
            <a:extLst>
              <a:ext uri="{FF2B5EF4-FFF2-40B4-BE49-F238E27FC236}">
                <a16:creationId xmlns:a16="http://schemas.microsoft.com/office/drawing/2014/main" id="{BCAF1952-F7B1-4153-8166-04CC139BB3C8}"/>
              </a:ext>
            </a:extLst>
          </p:cNvPr>
          <p:cNvPicPr>
            <a:picLocks noChangeAspect="1"/>
          </p:cNvPicPr>
          <p:nvPr/>
        </p:nvPicPr>
        <p:blipFill>
          <a:blip r:embed="rId4"/>
          <a:stretch>
            <a:fillRect/>
          </a:stretch>
        </p:blipFill>
        <p:spPr>
          <a:xfrm>
            <a:off x="4679577" y="4315348"/>
            <a:ext cx="3347850" cy="13391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
          <p:cNvSpPr txBox="1"/>
          <p:nvPr/>
        </p:nvSpPr>
        <p:spPr>
          <a:xfrm>
            <a:off x="573734" y="1201271"/>
            <a:ext cx="11089347" cy="369291"/>
          </a:xfrm>
          <a:prstGeom prst="rect">
            <a:avLst/>
          </a:prstGeom>
          <a:noFill/>
          <a:ln>
            <a:noFill/>
          </a:ln>
        </p:spPr>
        <p:txBody>
          <a:bodyPr spcFirstLastPara="1" wrap="square" lIns="45700" tIns="45700" rIns="45700" bIns="45700" anchor="t" anchorCtr="0">
            <a:spAutoFit/>
          </a:bodyPr>
          <a:lstStyle/>
          <a:p>
            <a:pPr lvl="0" algn="just"/>
            <a:endParaRPr sz="1800" i="0" u="none" strike="noStrike" cap="none" dirty="0">
              <a:solidFill>
                <a:srgbClr val="3F3F3F"/>
              </a:solidFill>
              <a:latin typeface="Calibri"/>
              <a:ea typeface="Calibri"/>
              <a:cs typeface="Calibri"/>
              <a:sym typeface="Calibri"/>
            </a:endParaRPr>
          </a:p>
        </p:txBody>
      </p:sp>
      <p:sp>
        <p:nvSpPr>
          <p:cNvPr id="117" name="Google Shape;117;p2"/>
          <p:cNvSpPr txBox="1"/>
          <p:nvPr/>
        </p:nvSpPr>
        <p:spPr>
          <a:xfrm>
            <a:off x="573734" y="273023"/>
            <a:ext cx="8875066" cy="830956"/>
          </a:xfrm>
          <a:prstGeom prst="rect">
            <a:avLst/>
          </a:prstGeom>
          <a:noFill/>
          <a:ln>
            <a:noFill/>
          </a:ln>
        </p:spPr>
        <p:txBody>
          <a:bodyPr spcFirstLastPara="1" wrap="square" lIns="45700" tIns="45700" rIns="45700" bIns="45700" anchor="t" anchorCtr="0">
            <a:spAutoFit/>
          </a:bodyPr>
          <a:lstStyle/>
          <a:p>
            <a:pPr marL="0" marR="0" lvl="0" indent="0" algn="l" rtl="0">
              <a:spcBef>
                <a:spcPts val="0"/>
              </a:spcBef>
              <a:spcAft>
                <a:spcPts val="0"/>
              </a:spcAft>
              <a:buNone/>
            </a:pPr>
            <a:r>
              <a:rPr lang="es-EC" sz="4800" b="1" i="0" u="none" strike="noStrike" cap="none" dirty="0">
                <a:solidFill>
                  <a:srgbClr val="000000"/>
                </a:solidFill>
                <a:latin typeface="verdana" panose="020B0604030504040204" pitchFamily="34" charset="0"/>
                <a:ea typeface="Arial"/>
                <a:cs typeface="Arial"/>
                <a:sym typeface="Arial"/>
              </a:rPr>
              <a:t>Demostración Practica 3</a:t>
            </a:r>
            <a:endParaRPr sz="400" b="0" i="0" u="none" strike="noStrike" cap="none" dirty="0">
              <a:solidFill>
                <a:srgbClr val="000000"/>
              </a:solidFill>
              <a:latin typeface="Arial"/>
              <a:ea typeface="Arial"/>
              <a:cs typeface="Arial"/>
              <a:sym typeface="Arial"/>
            </a:endParaRPr>
          </a:p>
        </p:txBody>
      </p:sp>
      <p:sp>
        <p:nvSpPr>
          <p:cNvPr id="12" name="Google Shape;117;p2">
            <a:extLst>
              <a:ext uri="{FF2B5EF4-FFF2-40B4-BE49-F238E27FC236}">
                <a16:creationId xmlns:a16="http://schemas.microsoft.com/office/drawing/2014/main" id="{B9F6EF6E-9534-471B-9A1C-1F520B88B07F}"/>
              </a:ext>
            </a:extLst>
          </p:cNvPr>
          <p:cNvSpPr txBox="1"/>
          <p:nvPr/>
        </p:nvSpPr>
        <p:spPr>
          <a:xfrm>
            <a:off x="162669" y="970438"/>
            <a:ext cx="5154712" cy="830956"/>
          </a:xfrm>
          <a:prstGeom prst="rect">
            <a:avLst/>
          </a:prstGeom>
          <a:noFill/>
          <a:ln>
            <a:noFill/>
          </a:ln>
        </p:spPr>
        <p:txBody>
          <a:bodyPr spcFirstLastPara="1" wrap="square" lIns="45700" tIns="45700" rIns="45700" bIns="45700" anchor="t" anchorCtr="0">
            <a:spAutoFit/>
          </a:bodyPr>
          <a:lstStyle/>
          <a:p>
            <a:pPr marL="0" marR="0" lvl="0" indent="0" algn="ctr" rtl="0">
              <a:spcBef>
                <a:spcPts val="0"/>
              </a:spcBef>
              <a:spcAft>
                <a:spcPts val="0"/>
              </a:spcAft>
              <a:buNone/>
            </a:pPr>
            <a:r>
              <a:rPr lang="es-EC" sz="4800" b="1" i="0" u="none" strike="noStrike" cap="none" dirty="0">
                <a:solidFill>
                  <a:srgbClr val="000000"/>
                </a:solidFill>
                <a:latin typeface="verdana" panose="020B0604030504040204" pitchFamily="34" charset="0"/>
                <a:ea typeface="Arial"/>
                <a:cs typeface="Arial"/>
                <a:sym typeface="Arial"/>
              </a:rPr>
              <a:t>Cifrado </a:t>
            </a:r>
            <a:r>
              <a:rPr lang="es-EC" sz="4800" b="1" dirty="0">
                <a:latin typeface="verdana" panose="020B0604030504040204" pitchFamily="34" charset="0"/>
              </a:rPr>
              <a:t>HILL</a:t>
            </a:r>
            <a:endParaRPr sz="400" b="0" i="0" u="none" strike="noStrike" cap="none" dirty="0">
              <a:solidFill>
                <a:srgbClr val="000000"/>
              </a:solidFill>
              <a:latin typeface="Arial"/>
              <a:ea typeface="Arial"/>
              <a:cs typeface="Arial"/>
              <a:sym typeface="Arial"/>
            </a:endParaRPr>
          </a:p>
        </p:txBody>
      </p:sp>
      <p:sp>
        <p:nvSpPr>
          <p:cNvPr id="7" name="Google Shape;117;p2">
            <a:extLst>
              <a:ext uri="{FF2B5EF4-FFF2-40B4-BE49-F238E27FC236}">
                <a16:creationId xmlns:a16="http://schemas.microsoft.com/office/drawing/2014/main" id="{517498F7-4B7E-46B6-A69D-ACCE096DC519}"/>
              </a:ext>
            </a:extLst>
          </p:cNvPr>
          <p:cNvSpPr txBox="1"/>
          <p:nvPr/>
        </p:nvSpPr>
        <p:spPr>
          <a:xfrm>
            <a:off x="5133695" y="1224354"/>
            <a:ext cx="4498791" cy="461624"/>
          </a:xfrm>
          <a:prstGeom prst="rect">
            <a:avLst/>
          </a:prstGeom>
          <a:noFill/>
          <a:ln>
            <a:noFill/>
          </a:ln>
        </p:spPr>
        <p:txBody>
          <a:bodyPr spcFirstLastPara="1" wrap="square" lIns="45700" tIns="45700" rIns="45700" bIns="45700" anchor="t" anchorCtr="0">
            <a:spAutoFit/>
          </a:bodyPr>
          <a:lstStyle/>
          <a:p>
            <a:r>
              <a:rPr lang="es-EC" sz="2400" b="1" dirty="0">
                <a:effectLst/>
              </a:rPr>
              <a:t>SUSTITUCIÓN POLIGRÁFICA</a:t>
            </a:r>
          </a:p>
        </p:txBody>
      </p:sp>
      <p:graphicFrame>
        <p:nvGraphicFramePr>
          <p:cNvPr id="13" name="Tabla 12">
            <a:extLst>
              <a:ext uri="{FF2B5EF4-FFF2-40B4-BE49-F238E27FC236}">
                <a16:creationId xmlns:a16="http://schemas.microsoft.com/office/drawing/2014/main" id="{053C4A5F-9FBD-4FE2-9469-E73F232B2BAA}"/>
              </a:ext>
            </a:extLst>
          </p:cNvPr>
          <p:cNvGraphicFramePr>
            <a:graphicFrameLocks noGrp="1"/>
          </p:cNvGraphicFramePr>
          <p:nvPr>
            <p:extLst>
              <p:ext uri="{D42A27DB-BD31-4B8C-83A1-F6EECF244321}">
                <p14:modId xmlns:p14="http://schemas.microsoft.com/office/powerpoint/2010/main" val="91849534"/>
              </p:ext>
            </p:extLst>
          </p:nvPr>
        </p:nvGraphicFramePr>
        <p:xfrm>
          <a:off x="573734" y="1905819"/>
          <a:ext cx="10287000" cy="1219200"/>
        </p:xfrm>
        <a:graphic>
          <a:graphicData uri="http://schemas.openxmlformats.org/drawingml/2006/table">
            <a:tbl>
              <a:tblPr>
                <a:tableStyleId>{5C22544A-7EE6-4342-B048-85BDC9FD1C3A}</a:tableStyleId>
              </a:tblPr>
              <a:tblGrid>
                <a:gridCol w="381000">
                  <a:extLst>
                    <a:ext uri="{9D8B030D-6E8A-4147-A177-3AD203B41FA5}">
                      <a16:colId xmlns:a16="http://schemas.microsoft.com/office/drawing/2014/main" val="68719185"/>
                    </a:ext>
                  </a:extLst>
                </a:gridCol>
                <a:gridCol w="381000">
                  <a:extLst>
                    <a:ext uri="{9D8B030D-6E8A-4147-A177-3AD203B41FA5}">
                      <a16:colId xmlns:a16="http://schemas.microsoft.com/office/drawing/2014/main" val="4270673072"/>
                    </a:ext>
                  </a:extLst>
                </a:gridCol>
                <a:gridCol w="381000">
                  <a:extLst>
                    <a:ext uri="{9D8B030D-6E8A-4147-A177-3AD203B41FA5}">
                      <a16:colId xmlns:a16="http://schemas.microsoft.com/office/drawing/2014/main" val="3527636938"/>
                    </a:ext>
                  </a:extLst>
                </a:gridCol>
                <a:gridCol w="381000">
                  <a:extLst>
                    <a:ext uri="{9D8B030D-6E8A-4147-A177-3AD203B41FA5}">
                      <a16:colId xmlns:a16="http://schemas.microsoft.com/office/drawing/2014/main" val="1342534519"/>
                    </a:ext>
                  </a:extLst>
                </a:gridCol>
                <a:gridCol w="381000">
                  <a:extLst>
                    <a:ext uri="{9D8B030D-6E8A-4147-A177-3AD203B41FA5}">
                      <a16:colId xmlns:a16="http://schemas.microsoft.com/office/drawing/2014/main" val="1381032766"/>
                    </a:ext>
                  </a:extLst>
                </a:gridCol>
                <a:gridCol w="381000">
                  <a:extLst>
                    <a:ext uri="{9D8B030D-6E8A-4147-A177-3AD203B41FA5}">
                      <a16:colId xmlns:a16="http://schemas.microsoft.com/office/drawing/2014/main" val="1521880186"/>
                    </a:ext>
                  </a:extLst>
                </a:gridCol>
                <a:gridCol w="381000">
                  <a:extLst>
                    <a:ext uri="{9D8B030D-6E8A-4147-A177-3AD203B41FA5}">
                      <a16:colId xmlns:a16="http://schemas.microsoft.com/office/drawing/2014/main" val="1488479895"/>
                    </a:ext>
                  </a:extLst>
                </a:gridCol>
                <a:gridCol w="381000">
                  <a:extLst>
                    <a:ext uri="{9D8B030D-6E8A-4147-A177-3AD203B41FA5}">
                      <a16:colId xmlns:a16="http://schemas.microsoft.com/office/drawing/2014/main" val="3132548436"/>
                    </a:ext>
                  </a:extLst>
                </a:gridCol>
                <a:gridCol w="381000">
                  <a:extLst>
                    <a:ext uri="{9D8B030D-6E8A-4147-A177-3AD203B41FA5}">
                      <a16:colId xmlns:a16="http://schemas.microsoft.com/office/drawing/2014/main" val="2375421124"/>
                    </a:ext>
                  </a:extLst>
                </a:gridCol>
                <a:gridCol w="381000">
                  <a:extLst>
                    <a:ext uri="{9D8B030D-6E8A-4147-A177-3AD203B41FA5}">
                      <a16:colId xmlns:a16="http://schemas.microsoft.com/office/drawing/2014/main" val="1568182293"/>
                    </a:ext>
                  </a:extLst>
                </a:gridCol>
                <a:gridCol w="381000">
                  <a:extLst>
                    <a:ext uri="{9D8B030D-6E8A-4147-A177-3AD203B41FA5}">
                      <a16:colId xmlns:a16="http://schemas.microsoft.com/office/drawing/2014/main" val="3593424352"/>
                    </a:ext>
                  </a:extLst>
                </a:gridCol>
                <a:gridCol w="381000">
                  <a:extLst>
                    <a:ext uri="{9D8B030D-6E8A-4147-A177-3AD203B41FA5}">
                      <a16:colId xmlns:a16="http://schemas.microsoft.com/office/drawing/2014/main" val="1733297074"/>
                    </a:ext>
                  </a:extLst>
                </a:gridCol>
                <a:gridCol w="381000">
                  <a:extLst>
                    <a:ext uri="{9D8B030D-6E8A-4147-A177-3AD203B41FA5}">
                      <a16:colId xmlns:a16="http://schemas.microsoft.com/office/drawing/2014/main" val="542546087"/>
                    </a:ext>
                  </a:extLst>
                </a:gridCol>
                <a:gridCol w="381000">
                  <a:extLst>
                    <a:ext uri="{9D8B030D-6E8A-4147-A177-3AD203B41FA5}">
                      <a16:colId xmlns:a16="http://schemas.microsoft.com/office/drawing/2014/main" val="1011807578"/>
                    </a:ext>
                  </a:extLst>
                </a:gridCol>
                <a:gridCol w="381000">
                  <a:extLst>
                    <a:ext uri="{9D8B030D-6E8A-4147-A177-3AD203B41FA5}">
                      <a16:colId xmlns:a16="http://schemas.microsoft.com/office/drawing/2014/main" val="1654708094"/>
                    </a:ext>
                  </a:extLst>
                </a:gridCol>
                <a:gridCol w="381000">
                  <a:extLst>
                    <a:ext uri="{9D8B030D-6E8A-4147-A177-3AD203B41FA5}">
                      <a16:colId xmlns:a16="http://schemas.microsoft.com/office/drawing/2014/main" val="934594374"/>
                    </a:ext>
                  </a:extLst>
                </a:gridCol>
                <a:gridCol w="381000">
                  <a:extLst>
                    <a:ext uri="{9D8B030D-6E8A-4147-A177-3AD203B41FA5}">
                      <a16:colId xmlns:a16="http://schemas.microsoft.com/office/drawing/2014/main" val="350610411"/>
                    </a:ext>
                  </a:extLst>
                </a:gridCol>
                <a:gridCol w="381000">
                  <a:extLst>
                    <a:ext uri="{9D8B030D-6E8A-4147-A177-3AD203B41FA5}">
                      <a16:colId xmlns:a16="http://schemas.microsoft.com/office/drawing/2014/main" val="153385184"/>
                    </a:ext>
                  </a:extLst>
                </a:gridCol>
                <a:gridCol w="381000">
                  <a:extLst>
                    <a:ext uri="{9D8B030D-6E8A-4147-A177-3AD203B41FA5}">
                      <a16:colId xmlns:a16="http://schemas.microsoft.com/office/drawing/2014/main" val="2410748315"/>
                    </a:ext>
                  </a:extLst>
                </a:gridCol>
                <a:gridCol w="381000">
                  <a:extLst>
                    <a:ext uri="{9D8B030D-6E8A-4147-A177-3AD203B41FA5}">
                      <a16:colId xmlns:a16="http://schemas.microsoft.com/office/drawing/2014/main" val="1129455874"/>
                    </a:ext>
                  </a:extLst>
                </a:gridCol>
                <a:gridCol w="381000">
                  <a:extLst>
                    <a:ext uri="{9D8B030D-6E8A-4147-A177-3AD203B41FA5}">
                      <a16:colId xmlns:a16="http://schemas.microsoft.com/office/drawing/2014/main" val="3183398497"/>
                    </a:ext>
                  </a:extLst>
                </a:gridCol>
                <a:gridCol w="381000">
                  <a:extLst>
                    <a:ext uri="{9D8B030D-6E8A-4147-A177-3AD203B41FA5}">
                      <a16:colId xmlns:a16="http://schemas.microsoft.com/office/drawing/2014/main" val="3504745097"/>
                    </a:ext>
                  </a:extLst>
                </a:gridCol>
                <a:gridCol w="381000">
                  <a:extLst>
                    <a:ext uri="{9D8B030D-6E8A-4147-A177-3AD203B41FA5}">
                      <a16:colId xmlns:a16="http://schemas.microsoft.com/office/drawing/2014/main" val="1186531909"/>
                    </a:ext>
                  </a:extLst>
                </a:gridCol>
                <a:gridCol w="381000">
                  <a:extLst>
                    <a:ext uri="{9D8B030D-6E8A-4147-A177-3AD203B41FA5}">
                      <a16:colId xmlns:a16="http://schemas.microsoft.com/office/drawing/2014/main" val="2110366907"/>
                    </a:ext>
                  </a:extLst>
                </a:gridCol>
                <a:gridCol w="381000">
                  <a:extLst>
                    <a:ext uri="{9D8B030D-6E8A-4147-A177-3AD203B41FA5}">
                      <a16:colId xmlns:a16="http://schemas.microsoft.com/office/drawing/2014/main" val="1609796095"/>
                    </a:ext>
                  </a:extLst>
                </a:gridCol>
                <a:gridCol w="381000">
                  <a:extLst>
                    <a:ext uri="{9D8B030D-6E8A-4147-A177-3AD203B41FA5}">
                      <a16:colId xmlns:a16="http://schemas.microsoft.com/office/drawing/2014/main" val="1354676669"/>
                    </a:ext>
                  </a:extLst>
                </a:gridCol>
                <a:gridCol w="381000">
                  <a:extLst>
                    <a:ext uri="{9D8B030D-6E8A-4147-A177-3AD203B41FA5}">
                      <a16:colId xmlns:a16="http://schemas.microsoft.com/office/drawing/2014/main" val="1055794546"/>
                    </a:ext>
                  </a:extLst>
                </a:gridCol>
              </a:tblGrid>
              <a:tr h="457200">
                <a:tc gridSpan="27">
                  <a:txBody>
                    <a:bodyPr/>
                    <a:lstStyle/>
                    <a:p>
                      <a:pPr algn="ctr" fontAlgn="b"/>
                      <a:r>
                        <a:rPr lang="es-EC" sz="2800" u="none" strike="noStrike" dirty="0">
                          <a:effectLst/>
                        </a:rPr>
                        <a:t>RECUADRO MÉTODO DE HILL</a:t>
                      </a:r>
                      <a:endParaRPr lang="es-EC" sz="2800" b="1" i="0" u="none" strike="noStrike" dirty="0">
                        <a:solidFill>
                          <a:srgbClr val="FA7D00"/>
                        </a:solidFill>
                        <a:effectLst/>
                        <a:latin typeface="Calibri" panose="020F0502020204030204" pitchFamily="34" charset="0"/>
                      </a:endParaRPr>
                    </a:p>
                  </a:txBody>
                  <a:tcPr marL="9525" marR="9525" marT="9525" marB="0" anchor="b"/>
                </a:tc>
                <a:tc hMerge="1">
                  <a:txBody>
                    <a:bodyPr/>
                    <a:lstStyle/>
                    <a:p>
                      <a:endParaRPr lang="es-EC"/>
                    </a:p>
                  </a:txBody>
                  <a:tcPr/>
                </a:tc>
                <a:tc hMerge="1">
                  <a:txBody>
                    <a:bodyPr/>
                    <a:lstStyle/>
                    <a:p>
                      <a:endParaRPr lang="es-EC"/>
                    </a:p>
                  </a:txBody>
                  <a:tcPr/>
                </a:tc>
                <a:tc hMerge="1">
                  <a:txBody>
                    <a:bodyPr/>
                    <a:lstStyle/>
                    <a:p>
                      <a:endParaRPr lang="es-EC"/>
                    </a:p>
                  </a:txBody>
                  <a:tcPr/>
                </a:tc>
                <a:tc hMerge="1">
                  <a:txBody>
                    <a:bodyPr/>
                    <a:lstStyle/>
                    <a:p>
                      <a:endParaRPr lang="es-EC"/>
                    </a:p>
                  </a:txBody>
                  <a:tcPr/>
                </a:tc>
                <a:tc hMerge="1">
                  <a:txBody>
                    <a:bodyPr/>
                    <a:lstStyle/>
                    <a:p>
                      <a:endParaRPr lang="es-EC"/>
                    </a:p>
                  </a:txBody>
                  <a:tcPr/>
                </a:tc>
                <a:tc hMerge="1">
                  <a:txBody>
                    <a:bodyPr/>
                    <a:lstStyle/>
                    <a:p>
                      <a:endParaRPr lang="es-EC"/>
                    </a:p>
                  </a:txBody>
                  <a:tcPr/>
                </a:tc>
                <a:tc hMerge="1">
                  <a:txBody>
                    <a:bodyPr/>
                    <a:lstStyle/>
                    <a:p>
                      <a:endParaRPr lang="es-EC"/>
                    </a:p>
                  </a:txBody>
                  <a:tcPr/>
                </a:tc>
                <a:tc hMerge="1">
                  <a:txBody>
                    <a:bodyPr/>
                    <a:lstStyle/>
                    <a:p>
                      <a:endParaRPr lang="es-EC"/>
                    </a:p>
                  </a:txBody>
                  <a:tcPr/>
                </a:tc>
                <a:tc hMerge="1">
                  <a:txBody>
                    <a:bodyPr/>
                    <a:lstStyle/>
                    <a:p>
                      <a:endParaRPr lang="es-EC"/>
                    </a:p>
                  </a:txBody>
                  <a:tcPr/>
                </a:tc>
                <a:tc hMerge="1">
                  <a:txBody>
                    <a:bodyPr/>
                    <a:lstStyle/>
                    <a:p>
                      <a:endParaRPr lang="es-EC"/>
                    </a:p>
                  </a:txBody>
                  <a:tcPr/>
                </a:tc>
                <a:tc hMerge="1">
                  <a:txBody>
                    <a:bodyPr/>
                    <a:lstStyle/>
                    <a:p>
                      <a:endParaRPr lang="es-EC"/>
                    </a:p>
                  </a:txBody>
                  <a:tcPr/>
                </a:tc>
                <a:tc hMerge="1">
                  <a:txBody>
                    <a:bodyPr/>
                    <a:lstStyle/>
                    <a:p>
                      <a:endParaRPr lang="es-EC"/>
                    </a:p>
                  </a:txBody>
                  <a:tcPr/>
                </a:tc>
                <a:tc hMerge="1">
                  <a:txBody>
                    <a:bodyPr/>
                    <a:lstStyle/>
                    <a:p>
                      <a:endParaRPr lang="es-EC"/>
                    </a:p>
                  </a:txBody>
                  <a:tcPr/>
                </a:tc>
                <a:tc hMerge="1">
                  <a:txBody>
                    <a:bodyPr/>
                    <a:lstStyle/>
                    <a:p>
                      <a:endParaRPr lang="es-EC"/>
                    </a:p>
                  </a:txBody>
                  <a:tcPr/>
                </a:tc>
                <a:tc hMerge="1">
                  <a:txBody>
                    <a:bodyPr/>
                    <a:lstStyle/>
                    <a:p>
                      <a:endParaRPr lang="es-EC"/>
                    </a:p>
                  </a:txBody>
                  <a:tcPr/>
                </a:tc>
                <a:tc hMerge="1">
                  <a:txBody>
                    <a:bodyPr/>
                    <a:lstStyle/>
                    <a:p>
                      <a:endParaRPr lang="es-EC"/>
                    </a:p>
                  </a:txBody>
                  <a:tcPr/>
                </a:tc>
                <a:tc hMerge="1">
                  <a:txBody>
                    <a:bodyPr/>
                    <a:lstStyle/>
                    <a:p>
                      <a:endParaRPr lang="es-EC"/>
                    </a:p>
                  </a:txBody>
                  <a:tcPr/>
                </a:tc>
                <a:tc hMerge="1">
                  <a:txBody>
                    <a:bodyPr/>
                    <a:lstStyle/>
                    <a:p>
                      <a:endParaRPr lang="es-EC"/>
                    </a:p>
                  </a:txBody>
                  <a:tcPr/>
                </a:tc>
                <a:tc hMerge="1">
                  <a:txBody>
                    <a:bodyPr/>
                    <a:lstStyle/>
                    <a:p>
                      <a:endParaRPr lang="es-EC"/>
                    </a:p>
                  </a:txBody>
                  <a:tcPr/>
                </a:tc>
                <a:tc hMerge="1">
                  <a:txBody>
                    <a:bodyPr/>
                    <a:lstStyle/>
                    <a:p>
                      <a:endParaRPr lang="es-EC"/>
                    </a:p>
                  </a:txBody>
                  <a:tcPr/>
                </a:tc>
                <a:tc hMerge="1">
                  <a:txBody>
                    <a:bodyPr/>
                    <a:lstStyle/>
                    <a:p>
                      <a:endParaRPr lang="es-EC"/>
                    </a:p>
                  </a:txBody>
                  <a:tcPr/>
                </a:tc>
                <a:tc hMerge="1">
                  <a:txBody>
                    <a:bodyPr/>
                    <a:lstStyle/>
                    <a:p>
                      <a:endParaRPr lang="es-EC"/>
                    </a:p>
                  </a:txBody>
                  <a:tcPr/>
                </a:tc>
                <a:tc hMerge="1">
                  <a:txBody>
                    <a:bodyPr/>
                    <a:lstStyle/>
                    <a:p>
                      <a:endParaRPr lang="es-EC"/>
                    </a:p>
                  </a:txBody>
                  <a:tcPr/>
                </a:tc>
                <a:tc hMerge="1">
                  <a:txBody>
                    <a:bodyPr/>
                    <a:lstStyle/>
                    <a:p>
                      <a:endParaRPr lang="es-EC"/>
                    </a:p>
                  </a:txBody>
                  <a:tcPr/>
                </a:tc>
                <a:tc hMerge="1">
                  <a:txBody>
                    <a:bodyPr/>
                    <a:lstStyle/>
                    <a:p>
                      <a:endParaRPr lang="es-EC"/>
                    </a:p>
                  </a:txBody>
                  <a:tcPr/>
                </a:tc>
                <a:tc hMerge="1">
                  <a:txBody>
                    <a:bodyPr/>
                    <a:lstStyle/>
                    <a:p>
                      <a:endParaRPr lang="es-EC"/>
                    </a:p>
                  </a:txBody>
                  <a:tcPr/>
                </a:tc>
                <a:extLst>
                  <a:ext uri="{0D108BD9-81ED-4DB2-BD59-A6C34878D82A}">
                    <a16:rowId xmlns:a16="http://schemas.microsoft.com/office/drawing/2014/main" val="312439755"/>
                  </a:ext>
                </a:extLst>
              </a:tr>
              <a:tr h="381000">
                <a:tc>
                  <a:txBody>
                    <a:bodyPr/>
                    <a:lstStyle/>
                    <a:p>
                      <a:pPr algn="ctr" fontAlgn="ctr"/>
                      <a:r>
                        <a:rPr lang="es-EC" sz="1100" u="none" strike="noStrike">
                          <a:effectLst/>
                        </a:rPr>
                        <a:t>A</a:t>
                      </a:r>
                      <a:endParaRPr lang="es-EC" sz="1100" b="0" i="0" u="none" strike="noStrike">
                        <a:solidFill>
                          <a:srgbClr val="006100"/>
                        </a:solidFill>
                        <a:effectLst/>
                        <a:latin typeface="Calibri" panose="020F0502020204030204" pitchFamily="34" charset="0"/>
                      </a:endParaRPr>
                    </a:p>
                  </a:txBody>
                  <a:tcPr marL="9525" marR="9525" marT="9525" marB="0" anchor="ctr"/>
                </a:tc>
                <a:tc>
                  <a:txBody>
                    <a:bodyPr/>
                    <a:lstStyle/>
                    <a:p>
                      <a:pPr algn="ctr" fontAlgn="ctr"/>
                      <a:r>
                        <a:rPr lang="es-EC" sz="1100" u="none" strike="noStrike">
                          <a:effectLst/>
                        </a:rPr>
                        <a:t>B</a:t>
                      </a:r>
                      <a:endParaRPr lang="es-EC" sz="1100" b="0" i="0" u="none" strike="noStrike">
                        <a:solidFill>
                          <a:srgbClr val="006100"/>
                        </a:solidFill>
                        <a:effectLst/>
                        <a:latin typeface="Calibri" panose="020F0502020204030204" pitchFamily="34" charset="0"/>
                      </a:endParaRPr>
                    </a:p>
                  </a:txBody>
                  <a:tcPr marL="9525" marR="9525" marT="9525" marB="0" anchor="ctr"/>
                </a:tc>
                <a:tc>
                  <a:txBody>
                    <a:bodyPr/>
                    <a:lstStyle/>
                    <a:p>
                      <a:pPr algn="ctr" fontAlgn="ctr"/>
                      <a:r>
                        <a:rPr lang="es-EC" sz="1100" u="none" strike="noStrike">
                          <a:effectLst/>
                        </a:rPr>
                        <a:t>C</a:t>
                      </a:r>
                      <a:endParaRPr lang="es-EC" sz="1100" b="0" i="0" u="none" strike="noStrike">
                        <a:solidFill>
                          <a:srgbClr val="006100"/>
                        </a:solidFill>
                        <a:effectLst/>
                        <a:latin typeface="Calibri" panose="020F0502020204030204" pitchFamily="34" charset="0"/>
                      </a:endParaRPr>
                    </a:p>
                  </a:txBody>
                  <a:tcPr marL="9525" marR="9525" marT="9525" marB="0" anchor="ctr"/>
                </a:tc>
                <a:tc>
                  <a:txBody>
                    <a:bodyPr/>
                    <a:lstStyle/>
                    <a:p>
                      <a:pPr algn="ctr" fontAlgn="ctr"/>
                      <a:r>
                        <a:rPr lang="es-EC" sz="1100" u="none" strike="noStrike">
                          <a:effectLst/>
                        </a:rPr>
                        <a:t>D</a:t>
                      </a:r>
                      <a:endParaRPr lang="es-EC" sz="1100" b="0" i="0" u="none" strike="noStrike">
                        <a:solidFill>
                          <a:srgbClr val="006100"/>
                        </a:solidFill>
                        <a:effectLst/>
                        <a:latin typeface="Calibri" panose="020F0502020204030204" pitchFamily="34" charset="0"/>
                      </a:endParaRPr>
                    </a:p>
                  </a:txBody>
                  <a:tcPr marL="9525" marR="9525" marT="9525" marB="0" anchor="ctr"/>
                </a:tc>
                <a:tc>
                  <a:txBody>
                    <a:bodyPr/>
                    <a:lstStyle/>
                    <a:p>
                      <a:pPr algn="ctr" fontAlgn="ctr"/>
                      <a:r>
                        <a:rPr lang="es-EC" sz="1100" u="none" strike="noStrike">
                          <a:effectLst/>
                        </a:rPr>
                        <a:t>E</a:t>
                      </a:r>
                      <a:endParaRPr lang="es-EC" sz="1100" b="0" i="0" u="none" strike="noStrike">
                        <a:solidFill>
                          <a:srgbClr val="006100"/>
                        </a:solidFill>
                        <a:effectLst/>
                        <a:latin typeface="Calibri" panose="020F0502020204030204" pitchFamily="34" charset="0"/>
                      </a:endParaRPr>
                    </a:p>
                  </a:txBody>
                  <a:tcPr marL="9525" marR="9525" marT="9525" marB="0" anchor="ctr"/>
                </a:tc>
                <a:tc>
                  <a:txBody>
                    <a:bodyPr/>
                    <a:lstStyle/>
                    <a:p>
                      <a:pPr algn="ctr" fontAlgn="ctr"/>
                      <a:r>
                        <a:rPr lang="es-EC" sz="1100" u="none" strike="noStrike">
                          <a:effectLst/>
                        </a:rPr>
                        <a:t>F</a:t>
                      </a:r>
                      <a:endParaRPr lang="es-EC" sz="1100" b="0" i="0" u="none" strike="noStrike">
                        <a:solidFill>
                          <a:srgbClr val="006100"/>
                        </a:solidFill>
                        <a:effectLst/>
                        <a:latin typeface="Calibri" panose="020F0502020204030204" pitchFamily="34" charset="0"/>
                      </a:endParaRPr>
                    </a:p>
                  </a:txBody>
                  <a:tcPr marL="9525" marR="9525" marT="9525" marB="0" anchor="ctr"/>
                </a:tc>
                <a:tc>
                  <a:txBody>
                    <a:bodyPr/>
                    <a:lstStyle/>
                    <a:p>
                      <a:pPr algn="ctr" fontAlgn="ctr"/>
                      <a:r>
                        <a:rPr lang="es-EC" sz="1100" u="none" strike="noStrike">
                          <a:effectLst/>
                        </a:rPr>
                        <a:t>G</a:t>
                      </a:r>
                      <a:endParaRPr lang="es-EC" sz="1100" b="0" i="0" u="none" strike="noStrike">
                        <a:solidFill>
                          <a:srgbClr val="006100"/>
                        </a:solidFill>
                        <a:effectLst/>
                        <a:latin typeface="Calibri" panose="020F0502020204030204" pitchFamily="34" charset="0"/>
                      </a:endParaRPr>
                    </a:p>
                  </a:txBody>
                  <a:tcPr marL="9525" marR="9525" marT="9525" marB="0" anchor="ctr"/>
                </a:tc>
                <a:tc>
                  <a:txBody>
                    <a:bodyPr/>
                    <a:lstStyle/>
                    <a:p>
                      <a:pPr algn="ctr" fontAlgn="ctr"/>
                      <a:r>
                        <a:rPr lang="es-EC" sz="1100" u="none" strike="noStrike">
                          <a:effectLst/>
                        </a:rPr>
                        <a:t>H</a:t>
                      </a:r>
                      <a:endParaRPr lang="es-EC" sz="1100" b="0" i="0" u="none" strike="noStrike">
                        <a:solidFill>
                          <a:srgbClr val="006100"/>
                        </a:solidFill>
                        <a:effectLst/>
                        <a:latin typeface="Calibri" panose="020F0502020204030204" pitchFamily="34" charset="0"/>
                      </a:endParaRPr>
                    </a:p>
                  </a:txBody>
                  <a:tcPr marL="9525" marR="9525" marT="9525" marB="0" anchor="ctr"/>
                </a:tc>
                <a:tc>
                  <a:txBody>
                    <a:bodyPr/>
                    <a:lstStyle/>
                    <a:p>
                      <a:pPr algn="ctr" fontAlgn="ctr"/>
                      <a:r>
                        <a:rPr lang="es-EC" sz="1100" u="none" strike="noStrike">
                          <a:effectLst/>
                        </a:rPr>
                        <a:t>I</a:t>
                      </a:r>
                      <a:endParaRPr lang="es-EC" sz="1100" b="0" i="0" u="none" strike="noStrike">
                        <a:solidFill>
                          <a:srgbClr val="006100"/>
                        </a:solidFill>
                        <a:effectLst/>
                        <a:latin typeface="Calibri" panose="020F0502020204030204" pitchFamily="34" charset="0"/>
                      </a:endParaRPr>
                    </a:p>
                  </a:txBody>
                  <a:tcPr marL="9525" marR="9525" marT="9525" marB="0" anchor="ctr"/>
                </a:tc>
                <a:tc>
                  <a:txBody>
                    <a:bodyPr/>
                    <a:lstStyle/>
                    <a:p>
                      <a:pPr algn="ctr" fontAlgn="ctr"/>
                      <a:r>
                        <a:rPr lang="es-EC" sz="1100" u="none" strike="noStrike">
                          <a:effectLst/>
                        </a:rPr>
                        <a:t>J</a:t>
                      </a:r>
                      <a:endParaRPr lang="es-EC" sz="1100" b="0" i="0" u="none" strike="noStrike">
                        <a:solidFill>
                          <a:srgbClr val="006100"/>
                        </a:solidFill>
                        <a:effectLst/>
                        <a:latin typeface="Calibri" panose="020F0502020204030204" pitchFamily="34" charset="0"/>
                      </a:endParaRPr>
                    </a:p>
                  </a:txBody>
                  <a:tcPr marL="9525" marR="9525" marT="9525" marB="0" anchor="ctr"/>
                </a:tc>
                <a:tc>
                  <a:txBody>
                    <a:bodyPr/>
                    <a:lstStyle/>
                    <a:p>
                      <a:pPr algn="ctr" fontAlgn="ctr"/>
                      <a:r>
                        <a:rPr lang="es-EC" sz="1100" u="none" strike="noStrike">
                          <a:effectLst/>
                        </a:rPr>
                        <a:t>K</a:t>
                      </a:r>
                      <a:endParaRPr lang="es-EC" sz="1100" b="0" i="0" u="none" strike="noStrike">
                        <a:solidFill>
                          <a:srgbClr val="006100"/>
                        </a:solidFill>
                        <a:effectLst/>
                        <a:latin typeface="Calibri" panose="020F0502020204030204" pitchFamily="34" charset="0"/>
                      </a:endParaRPr>
                    </a:p>
                  </a:txBody>
                  <a:tcPr marL="9525" marR="9525" marT="9525" marB="0" anchor="ctr"/>
                </a:tc>
                <a:tc>
                  <a:txBody>
                    <a:bodyPr/>
                    <a:lstStyle/>
                    <a:p>
                      <a:pPr algn="ctr" fontAlgn="ctr"/>
                      <a:r>
                        <a:rPr lang="es-EC" sz="1100" u="none" strike="noStrike">
                          <a:effectLst/>
                        </a:rPr>
                        <a:t>L</a:t>
                      </a:r>
                      <a:endParaRPr lang="es-EC" sz="1100" b="0" i="0" u="none" strike="noStrike">
                        <a:solidFill>
                          <a:srgbClr val="006100"/>
                        </a:solidFill>
                        <a:effectLst/>
                        <a:latin typeface="Calibri" panose="020F0502020204030204" pitchFamily="34" charset="0"/>
                      </a:endParaRPr>
                    </a:p>
                  </a:txBody>
                  <a:tcPr marL="9525" marR="9525" marT="9525" marB="0" anchor="ctr"/>
                </a:tc>
                <a:tc>
                  <a:txBody>
                    <a:bodyPr/>
                    <a:lstStyle/>
                    <a:p>
                      <a:pPr algn="ctr" fontAlgn="ctr"/>
                      <a:r>
                        <a:rPr lang="es-EC" sz="1100" u="none" strike="noStrike">
                          <a:effectLst/>
                        </a:rPr>
                        <a:t>M</a:t>
                      </a:r>
                      <a:endParaRPr lang="es-EC" sz="1100" b="0" i="0" u="none" strike="noStrike">
                        <a:solidFill>
                          <a:srgbClr val="006100"/>
                        </a:solidFill>
                        <a:effectLst/>
                        <a:latin typeface="Calibri" panose="020F0502020204030204" pitchFamily="34" charset="0"/>
                      </a:endParaRPr>
                    </a:p>
                  </a:txBody>
                  <a:tcPr marL="9525" marR="9525" marT="9525" marB="0" anchor="ctr"/>
                </a:tc>
                <a:tc>
                  <a:txBody>
                    <a:bodyPr/>
                    <a:lstStyle/>
                    <a:p>
                      <a:pPr algn="ctr" fontAlgn="ctr"/>
                      <a:r>
                        <a:rPr lang="es-EC" sz="1100" u="none" strike="noStrike">
                          <a:effectLst/>
                        </a:rPr>
                        <a:t>N</a:t>
                      </a:r>
                      <a:endParaRPr lang="es-EC" sz="1100" b="0" i="0" u="none" strike="noStrike">
                        <a:solidFill>
                          <a:srgbClr val="006100"/>
                        </a:solidFill>
                        <a:effectLst/>
                        <a:latin typeface="Calibri" panose="020F0502020204030204" pitchFamily="34" charset="0"/>
                      </a:endParaRPr>
                    </a:p>
                  </a:txBody>
                  <a:tcPr marL="9525" marR="9525" marT="9525" marB="0" anchor="ctr"/>
                </a:tc>
                <a:tc>
                  <a:txBody>
                    <a:bodyPr/>
                    <a:lstStyle/>
                    <a:p>
                      <a:pPr algn="ctr" fontAlgn="ctr"/>
                      <a:r>
                        <a:rPr lang="es-EC" sz="1100" u="none" strike="noStrike">
                          <a:effectLst/>
                        </a:rPr>
                        <a:t>O</a:t>
                      </a:r>
                      <a:endParaRPr lang="es-EC" sz="1100" b="0" i="0" u="none" strike="noStrike">
                        <a:solidFill>
                          <a:srgbClr val="006100"/>
                        </a:solidFill>
                        <a:effectLst/>
                        <a:latin typeface="Calibri" panose="020F0502020204030204" pitchFamily="34" charset="0"/>
                      </a:endParaRPr>
                    </a:p>
                  </a:txBody>
                  <a:tcPr marL="9525" marR="9525" marT="9525" marB="0" anchor="ctr"/>
                </a:tc>
                <a:tc>
                  <a:txBody>
                    <a:bodyPr/>
                    <a:lstStyle/>
                    <a:p>
                      <a:pPr algn="ctr" fontAlgn="ctr"/>
                      <a:r>
                        <a:rPr lang="es-EC" sz="1100" u="none" strike="noStrike">
                          <a:effectLst/>
                        </a:rPr>
                        <a:t>P</a:t>
                      </a:r>
                      <a:endParaRPr lang="es-EC" sz="1100" b="0" i="0" u="none" strike="noStrike">
                        <a:solidFill>
                          <a:srgbClr val="006100"/>
                        </a:solidFill>
                        <a:effectLst/>
                        <a:latin typeface="Calibri" panose="020F0502020204030204" pitchFamily="34" charset="0"/>
                      </a:endParaRPr>
                    </a:p>
                  </a:txBody>
                  <a:tcPr marL="9525" marR="9525" marT="9525" marB="0" anchor="ctr"/>
                </a:tc>
                <a:tc>
                  <a:txBody>
                    <a:bodyPr/>
                    <a:lstStyle/>
                    <a:p>
                      <a:pPr algn="ctr" fontAlgn="ctr"/>
                      <a:r>
                        <a:rPr lang="es-EC" sz="1100" u="none" strike="noStrike">
                          <a:effectLst/>
                        </a:rPr>
                        <a:t>Q</a:t>
                      </a:r>
                      <a:endParaRPr lang="es-EC" sz="1100" b="0" i="0" u="none" strike="noStrike">
                        <a:solidFill>
                          <a:srgbClr val="006100"/>
                        </a:solidFill>
                        <a:effectLst/>
                        <a:latin typeface="Calibri" panose="020F0502020204030204" pitchFamily="34" charset="0"/>
                      </a:endParaRPr>
                    </a:p>
                  </a:txBody>
                  <a:tcPr marL="9525" marR="9525" marT="9525" marB="0" anchor="ctr"/>
                </a:tc>
                <a:tc>
                  <a:txBody>
                    <a:bodyPr/>
                    <a:lstStyle/>
                    <a:p>
                      <a:pPr algn="ctr" fontAlgn="ctr"/>
                      <a:r>
                        <a:rPr lang="es-EC" sz="1100" u="none" strike="noStrike">
                          <a:effectLst/>
                        </a:rPr>
                        <a:t>R</a:t>
                      </a:r>
                      <a:endParaRPr lang="es-EC" sz="1100" b="0" i="0" u="none" strike="noStrike">
                        <a:solidFill>
                          <a:srgbClr val="006100"/>
                        </a:solidFill>
                        <a:effectLst/>
                        <a:latin typeface="Calibri" panose="020F0502020204030204" pitchFamily="34" charset="0"/>
                      </a:endParaRPr>
                    </a:p>
                  </a:txBody>
                  <a:tcPr marL="9525" marR="9525" marT="9525" marB="0" anchor="ctr"/>
                </a:tc>
                <a:tc>
                  <a:txBody>
                    <a:bodyPr/>
                    <a:lstStyle/>
                    <a:p>
                      <a:pPr algn="ctr" fontAlgn="ctr"/>
                      <a:r>
                        <a:rPr lang="es-EC" sz="1100" u="none" strike="noStrike">
                          <a:effectLst/>
                        </a:rPr>
                        <a:t>S</a:t>
                      </a:r>
                      <a:endParaRPr lang="es-EC" sz="1100" b="0" i="0" u="none" strike="noStrike">
                        <a:solidFill>
                          <a:srgbClr val="006100"/>
                        </a:solidFill>
                        <a:effectLst/>
                        <a:latin typeface="Calibri" panose="020F0502020204030204" pitchFamily="34" charset="0"/>
                      </a:endParaRPr>
                    </a:p>
                  </a:txBody>
                  <a:tcPr marL="9525" marR="9525" marT="9525" marB="0" anchor="ctr"/>
                </a:tc>
                <a:tc>
                  <a:txBody>
                    <a:bodyPr/>
                    <a:lstStyle/>
                    <a:p>
                      <a:pPr algn="ctr" fontAlgn="ctr"/>
                      <a:r>
                        <a:rPr lang="es-EC" sz="1100" u="none" strike="noStrike">
                          <a:effectLst/>
                        </a:rPr>
                        <a:t>T</a:t>
                      </a:r>
                      <a:endParaRPr lang="es-EC" sz="1100" b="0" i="0" u="none" strike="noStrike">
                        <a:solidFill>
                          <a:srgbClr val="006100"/>
                        </a:solidFill>
                        <a:effectLst/>
                        <a:latin typeface="Calibri" panose="020F0502020204030204" pitchFamily="34" charset="0"/>
                      </a:endParaRPr>
                    </a:p>
                  </a:txBody>
                  <a:tcPr marL="9525" marR="9525" marT="9525" marB="0" anchor="ctr"/>
                </a:tc>
                <a:tc>
                  <a:txBody>
                    <a:bodyPr/>
                    <a:lstStyle/>
                    <a:p>
                      <a:pPr algn="ctr" fontAlgn="ctr"/>
                      <a:r>
                        <a:rPr lang="es-EC" sz="1100" u="none" strike="noStrike">
                          <a:effectLst/>
                        </a:rPr>
                        <a:t>U</a:t>
                      </a:r>
                      <a:endParaRPr lang="es-EC" sz="1100" b="0" i="0" u="none" strike="noStrike">
                        <a:solidFill>
                          <a:srgbClr val="006100"/>
                        </a:solidFill>
                        <a:effectLst/>
                        <a:latin typeface="Calibri" panose="020F0502020204030204" pitchFamily="34" charset="0"/>
                      </a:endParaRPr>
                    </a:p>
                  </a:txBody>
                  <a:tcPr marL="9525" marR="9525" marT="9525" marB="0" anchor="ctr"/>
                </a:tc>
                <a:tc>
                  <a:txBody>
                    <a:bodyPr/>
                    <a:lstStyle/>
                    <a:p>
                      <a:pPr algn="ctr" fontAlgn="ctr"/>
                      <a:r>
                        <a:rPr lang="es-EC" sz="1100" u="none" strike="noStrike">
                          <a:effectLst/>
                        </a:rPr>
                        <a:t>V</a:t>
                      </a:r>
                      <a:endParaRPr lang="es-EC" sz="1100" b="0" i="0" u="none" strike="noStrike">
                        <a:solidFill>
                          <a:srgbClr val="006100"/>
                        </a:solidFill>
                        <a:effectLst/>
                        <a:latin typeface="Calibri" panose="020F0502020204030204" pitchFamily="34" charset="0"/>
                      </a:endParaRPr>
                    </a:p>
                  </a:txBody>
                  <a:tcPr marL="9525" marR="9525" marT="9525" marB="0" anchor="ctr"/>
                </a:tc>
                <a:tc>
                  <a:txBody>
                    <a:bodyPr/>
                    <a:lstStyle/>
                    <a:p>
                      <a:pPr algn="ctr" fontAlgn="ctr"/>
                      <a:r>
                        <a:rPr lang="es-EC" sz="1100" u="none" strike="noStrike">
                          <a:effectLst/>
                        </a:rPr>
                        <a:t>W</a:t>
                      </a:r>
                      <a:endParaRPr lang="es-EC" sz="1100" b="0" i="0" u="none" strike="noStrike">
                        <a:solidFill>
                          <a:srgbClr val="006100"/>
                        </a:solidFill>
                        <a:effectLst/>
                        <a:latin typeface="Calibri" panose="020F0502020204030204" pitchFamily="34" charset="0"/>
                      </a:endParaRPr>
                    </a:p>
                  </a:txBody>
                  <a:tcPr marL="9525" marR="9525" marT="9525" marB="0" anchor="ctr"/>
                </a:tc>
                <a:tc>
                  <a:txBody>
                    <a:bodyPr/>
                    <a:lstStyle/>
                    <a:p>
                      <a:pPr algn="ctr" fontAlgn="ctr"/>
                      <a:r>
                        <a:rPr lang="es-EC" sz="1100" u="none" strike="noStrike">
                          <a:effectLst/>
                        </a:rPr>
                        <a:t>Z</a:t>
                      </a:r>
                      <a:endParaRPr lang="es-EC" sz="1100" b="0" i="0" u="none" strike="noStrike">
                        <a:solidFill>
                          <a:srgbClr val="006100"/>
                        </a:solidFill>
                        <a:effectLst/>
                        <a:latin typeface="Calibri" panose="020F0502020204030204" pitchFamily="34" charset="0"/>
                      </a:endParaRPr>
                    </a:p>
                  </a:txBody>
                  <a:tcPr marL="9525" marR="9525" marT="9525" marB="0" anchor="ctr"/>
                </a:tc>
                <a:tc>
                  <a:txBody>
                    <a:bodyPr/>
                    <a:lstStyle/>
                    <a:p>
                      <a:pPr algn="ctr" fontAlgn="ctr"/>
                      <a:r>
                        <a:rPr lang="es-EC" sz="1100" u="none" strike="noStrike">
                          <a:effectLst/>
                        </a:rPr>
                        <a:t>Y</a:t>
                      </a:r>
                      <a:endParaRPr lang="es-EC" sz="1100" b="0" i="0" u="none" strike="noStrike">
                        <a:solidFill>
                          <a:srgbClr val="006100"/>
                        </a:solidFill>
                        <a:effectLst/>
                        <a:latin typeface="Calibri" panose="020F0502020204030204" pitchFamily="34" charset="0"/>
                      </a:endParaRPr>
                    </a:p>
                  </a:txBody>
                  <a:tcPr marL="9525" marR="9525" marT="9525" marB="0" anchor="ctr"/>
                </a:tc>
                <a:tc>
                  <a:txBody>
                    <a:bodyPr/>
                    <a:lstStyle/>
                    <a:p>
                      <a:pPr algn="ctr" fontAlgn="ctr"/>
                      <a:r>
                        <a:rPr lang="es-EC" sz="1100" u="none" strike="noStrike">
                          <a:effectLst/>
                        </a:rPr>
                        <a:t>Z</a:t>
                      </a:r>
                      <a:endParaRPr lang="es-EC" sz="1100" b="0" i="0" u="none" strike="noStrike">
                        <a:solidFill>
                          <a:srgbClr val="006100"/>
                        </a:solidFill>
                        <a:effectLst/>
                        <a:latin typeface="Calibri" panose="020F0502020204030204" pitchFamily="34" charset="0"/>
                      </a:endParaRPr>
                    </a:p>
                  </a:txBody>
                  <a:tcPr marL="9525" marR="9525" marT="9525" marB="0" anchor="ctr"/>
                </a:tc>
                <a:tc>
                  <a:txBody>
                    <a:bodyPr/>
                    <a:lstStyle/>
                    <a:p>
                      <a:pPr algn="ctr" fontAlgn="ctr"/>
                      <a:r>
                        <a:rPr lang="es-EC" sz="1100" u="none" strike="noStrike">
                          <a:effectLst/>
                        </a:rPr>
                        <a:t>_</a:t>
                      </a:r>
                      <a:endParaRPr lang="es-EC" sz="1100" b="0" i="0" u="none" strike="noStrike">
                        <a:solidFill>
                          <a:srgbClr val="0061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89427757"/>
                  </a:ext>
                </a:extLst>
              </a:tr>
              <a:tr h="381000">
                <a:tc>
                  <a:txBody>
                    <a:bodyPr/>
                    <a:lstStyle/>
                    <a:p>
                      <a:pPr algn="ctr" fontAlgn="ctr"/>
                      <a:r>
                        <a:rPr lang="es-EC" sz="1100" u="none" strike="noStrike">
                          <a:effectLst/>
                        </a:rPr>
                        <a:t>0</a:t>
                      </a:r>
                      <a:endParaRPr lang="es-EC" sz="1100" b="0" i="0" u="none" strike="noStrike">
                        <a:solidFill>
                          <a:srgbClr val="9C0006"/>
                        </a:solidFill>
                        <a:effectLst/>
                        <a:latin typeface="Calibri" panose="020F0502020204030204" pitchFamily="34" charset="0"/>
                      </a:endParaRPr>
                    </a:p>
                  </a:txBody>
                  <a:tcPr marL="9525" marR="9525" marT="9525" marB="0" anchor="ctr"/>
                </a:tc>
                <a:tc>
                  <a:txBody>
                    <a:bodyPr/>
                    <a:lstStyle/>
                    <a:p>
                      <a:pPr algn="ctr" fontAlgn="ctr"/>
                      <a:r>
                        <a:rPr lang="es-EC" sz="1100" u="none" strike="noStrike">
                          <a:effectLst/>
                        </a:rPr>
                        <a:t>1</a:t>
                      </a:r>
                      <a:endParaRPr lang="es-EC" sz="1100" b="0" i="0" u="none" strike="noStrike">
                        <a:solidFill>
                          <a:srgbClr val="9C0006"/>
                        </a:solidFill>
                        <a:effectLst/>
                        <a:latin typeface="Calibri" panose="020F0502020204030204" pitchFamily="34" charset="0"/>
                      </a:endParaRPr>
                    </a:p>
                  </a:txBody>
                  <a:tcPr marL="9525" marR="9525" marT="9525" marB="0" anchor="ctr"/>
                </a:tc>
                <a:tc>
                  <a:txBody>
                    <a:bodyPr/>
                    <a:lstStyle/>
                    <a:p>
                      <a:pPr algn="ctr" fontAlgn="ctr"/>
                      <a:r>
                        <a:rPr lang="es-EC" sz="1100" u="none" strike="noStrike">
                          <a:effectLst/>
                        </a:rPr>
                        <a:t>2</a:t>
                      </a:r>
                      <a:endParaRPr lang="es-EC" sz="1100" b="0" i="0" u="none" strike="noStrike">
                        <a:solidFill>
                          <a:srgbClr val="9C0006"/>
                        </a:solidFill>
                        <a:effectLst/>
                        <a:latin typeface="Calibri" panose="020F0502020204030204" pitchFamily="34" charset="0"/>
                      </a:endParaRPr>
                    </a:p>
                  </a:txBody>
                  <a:tcPr marL="9525" marR="9525" marT="9525" marB="0" anchor="ctr"/>
                </a:tc>
                <a:tc>
                  <a:txBody>
                    <a:bodyPr/>
                    <a:lstStyle/>
                    <a:p>
                      <a:pPr algn="ctr" fontAlgn="ctr"/>
                      <a:r>
                        <a:rPr lang="es-EC" sz="1100" u="none" strike="noStrike">
                          <a:effectLst/>
                        </a:rPr>
                        <a:t>3</a:t>
                      </a:r>
                      <a:endParaRPr lang="es-EC" sz="1100" b="0" i="0" u="none" strike="noStrike">
                        <a:solidFill>
                          <a:srgbClr val="9C0006"/>
                        </a:solidFill>
                        <a:effectLst/>
                        <a:latin typeface="Calibri" panose="020F0502020204030204" pitchFamily="34" charset="0"/>
                      </a:endParaRPr>
                    </a:p>
                  </a:txBody>
                  <a:tcPr marL="9525" marR="9525" marT="9525" marB="0" anchor="ctr"/>
                </a:tc>
                <a:tc>
                  <a:txBody>
                    <a:bodyPr/>
                    <a:lstStyle/>
                    <a:p>
                      <a:pPr algn="ctr" fontAlgn="ctr"/>
                      <a:r>
                        <a:rPr lang="es-EC" sz="1100" u="none" strike="noStrike">
                          <a:effectLst/>
                        </a:rPr>
                        <a:t>4</a:t>
                      </a:r>
                      <a:endParaRPr lang="es-EC" sz="1100" b="0" i="0" u="none" strike="noStrike">
                        <a:solidFill>
                          <a:srgbClr val="9C0006"/>
                        </a:solidFill>
                        <a:effectLst/>
                        <a:latin typeface="Calibri" panose="020F0502020204030204" pitchFamily="34" charset="0"/>
                      </a:endParaRPr>
                    </a:p>
                  </a:txBody>
                  <a:tcPr marL="9525" marR="9525" marT="9525" marB="0" anchor="ctr"/>
                </a:tc>
                <a:tc>
                  <a:txBody>
                    <a:bodyPr/>
                    <a:lstStyle/>
                    <a:p>
                      <a:pPr algn="ctr" fontAlgn="ctr"/>
                      <a:r>
                        <a:rPr lang="es-EC" sz="1100" u="none" strike="noStrike">
                          <a:effectLst/>
                        </a:rPr>
                        <a:t>5</a:t>
                      </a:r>
                      <a:endParaRPr lang="es-EC" sz="1100" b="0" i="0" u="none" strike="noStrike">
                        <a:solidFill>
                          <a:srgbClr val="9C0006"/>
                        </a:solidFill>
                        <a:effectLst/>
                        <a:latin typeface="Calibri" panose="020F0502020204030204" pitchFamily="34" charset="0"/>
                      </a:endParaRPr>
                    </a:p>
                  </a:txBody>
                  <a:tcPr marL="9525" marR="9525" marT="9525" marB="0" anchor="ctr"/>
                </a:tc>
                <a:tc>
                  <a:txBody>
                    <a:bodyPr/>
                    <a:lstStyle/>
                    <a:p>
                      <a:pPr algn="ctr" fontAlgn="ctr"/>
                      <a:r>
                        <a:rPr lang="es-EC" sz="1100" u="none" strike="noStrike">
                          <a:effectLst/>
                        </a:rPr>
                        <a:t>6</a:t>
                      </a:r>
                      <a:endParaRPr lang="es-EC" sz="1100" b="0" i="0" u="none" strike="noStrike">
                        <a:solidFill>
                          <a:srgbClr val="9C0006"/>
                        </a:solidFill>
                        <a:effectLst/>
                        <a:latin typeface="Calibri" panose="020F0502020204030204" pitchFamily="34" charset="0"/>
                      </a:endParaRPr>
                    </a:p>
                  </a:txBody>
                  <a:tcPr marL="9525" marR="9525" marT="9525" marB="0" anchor="ctr"/>
                </a:tc>
                <a:tc>
                  <a:txBody>
                    <a:bodyPr/>
                    <a:lstStyle/>
                    <a:p>
                      <a:pPr algn="ctr" fontAlgn="ctr"/>
                      <a:r>
                        <a:rPr lang="es-EC" sz="1100" u="none" strike="noStrike">
                          <a:effectLst/>
                        </a:rPr>
                        <a:t>7</a:t>
                      </a:r>
                      <a:endParaRPr lang="es-EC" sz="1100" b="0" i="0" u="none" strike="noStrike">
                        <a:solidFill>
                          <a:srgbClr val="9C0006"/>
                        </a:solidFill>
                        <a:effectLst/>
                        <a:latin typeface="Calibri" panose="020F0502020204030204" pitchFamily="34" charset="0"/>
                      </a:endParaRPr>
                    </a:p>
                  </a:txBody>
                  <a:tcPr marL="9525" marR="9525" marT="9525" marB="0" anchor="ctr"/>
                </a:tc>
                <a:tc>
                  <a:txBody>
                    <a:bodyPr/>
                    <a:lstStyle/>
                    <a:p>
                      <a:pPr algn="ctr" fontAlgn="ctr"/>
                      <a:r>
                        <a:rPr lang="es-EC" sz="1100" u="none" strike="noStrike">
                          <a:effectLst/>
                        </a:rPr>
                        <a:t>8</a:t>
                      </a:r>
                      <a:endParaRPr lang="es-EC" sz="1100" b="0" i="0" u="none" strike="noStrike">
                        <a:solidFill>
                          <a:srgbClr val="9C0006"/>
                        </a:solidFill>
                        <a:effectLst/>
                        <a:latin typeface="Calibri" panose="020F0502020204030204" pitchFamily="34" charset="0"/>
                      </a:endParaRPr>
                    </a:p>
                  </a:txBody>
                  <a:tcPr marL="9525" marR="9525" marT="9525" marB="0" anchor="ctr"/>
                </a:tc>
                <a:tc>
                  <a:txBody>
                    <a:bodyPr/>
                    <a:lstStyle/>
                    <a:p>
                      <a:pPr algn="ctr" fontAlgn="ctr"/>
                      <a:r>
                        <a:rPr lang="es-EC" sz="1100" u="none" strike="noStrike">
                          <a:effectLst/>
                        </a:rPr>
                        <a:t>9</a:t>
                      </a:r>
                      <a:endParaRPr lang="es-EC" sz="1100" b="0" i="0" u="none" strike="noStrike">
                        <a:solidFill>
                          <a:srgbClr val="9C0006"/>
                        </a:solidFill>
                        <a:effectLst/>
                        <a:latin typeface="Calibri" panose="020F0502020204030204" pitchFamily="34" charset="0"/>
                      </a:endParaRPr>
                    </a:p>
                  </a:txBody>
                  <a:tcPr marL="9525" marR="9525" marT="9525" marB="0" anchor="ctr"/>
                </a:tc>
                <a:tc>
                  <a:txBody>
                    <a:bodyPr/>
                    <a:lstStyle/>
                    <a:p>
                      <a:pPr algn="ctr" fontAlgn="ctr"/>
                      <a:r>
                        <a:rPr lang="es-EC" sz="1100" u="none" strike="noStrike">
                          <a:effectLst/>
                        </a:rPr>
                        <a:t>10</a:t>
                      </a:r>
                      <a:endParaRPr lang="es-EC" sz="1100" b="0" i="0" u="none" strike="noStrike">
                        <a:solidFill>
                          <a:srgbClr val="9C0006"/>
                        </a:solidFill>
                        <a:effectLst/>
                        <a:latin typeface="Calibri" panose="020F0502020204030204" pitchFamily="34" charset="0"/>
                      </a:endParaRPr>
                    </a:p>
                  </a:txBody>
                  <a:tcPr marL="9525" marR="9525" marT="9525" marB="0" anchor="ctr"/>
                </a:tc>
                <a:tc>
                  <a:txBody>
                    <a:bodyPr/>
                    <a:lstStyle/>
                    <a:p>
                      <a:pPr algn="ctr" fontAlgn="ctr"/>
                      <a:r>
                        <a:rPr lang="es-EC" sz="1100" u="none" strike="noStrike">
                          <a:effectLst/>
                        </a:rPr>
                        <a:t>11</a:t>
                      </a:r>
                      <a:endParaRPr lang="es-EC" sz="1100" b="0" i="0" u="none" strike="noStrike">
                        <a:solidFill>
                          <a:srgbClr val="9C0006"/>
                        </a:solidFill>
                        <a:effectLst/>
                        <a:latin typeface="Calibri" panose="020F0502020204030204" pitchFamily="34" charset="0"/>
                      </a:endParaRPr>
                    </a:p>
                  </a:txBody>
                  <a:tcPr marL="9525" marR="9525" marT="9525" marB="0" anchor="ctr"/>
                </a:tc>
                <a:tc>
                  <a:txBody>
                    <a:bodyPr/>
                    <a:lstStyle/>
                    <a:p>
                      <a:pPr algn="ctr" fontAlgn="ctr"/>
                      <a:r>
                        <a:rPr lang="es-EC" sz="1100" u="none" strike="noStrike">
                          <a:effectLst/>
                        </a:rPr>
                        <a:t>12</a:t>
                      </a:r>
                      <a:endParaRPr lang="es-EC" sz="1100" b="0" i="0" u="none" strike="noStrike">
                        <a:solidFill>
                          <a:srgbClr val="9C0006"/>
                        </a:solidFill>
                        <a:effectLst/>
                        <a:latin typeface="Calibri" panose="020F0502020204030204" pitchFamily="34" charset="0"/>
                      </a:endParaRPr>
                    </a:p>
                  </a:txBody>
                  <a:tcPr marL="9525" marR="9525" marT="9525" marB="0" anchor="ctr"/>
                </a:tc>
                <a:tc>
                  <a:txBody>
                    <a:bodyPr/>
                    <a:lstStyle/>
                    <a:p>
                      <a:pPr algn="ctr" fontAlgn="ctr"/>
                      <a:r>
                        <a:rPr lang="es-EC" sz="1100" u="none" strike="noStrike">
                          <a:effectLst/>
                        </a:rPr>
                        <a:t>13</a:t>
                      </a:r>
                      <a:endParaRPr lang="es-EC" sz="1100" b="0" i="0" u="none" strike="noStrike">
                        <a:solidFill>
                          <a:srgbClr val="9C0006"/>
                        </a:solidFill>
                        <a:effectLst/>
                        <a:latin typeface="Calibri" panose="020F0502020204030204" pitchFamily="34" charset="0"/>
                      </a:endParaRPr>
                    </a:p>
                  </a:txBody>
                  <a:tcPr marL="9525" marR="9525" marT="9525" marB="0" anchor="ctr"/>
                </a:tc>
                <a:tc>
                  <a:txBody>
                    <a:bodyPr/>
                    <a:lstStyle/>
                    <a:p>
                      <a:pPr algn="ctr" fontAlgn="ctr"/>
                      <a:r>
                        <a:rPr lang="es-EC" sz="1100" u="none" strike="noStrike">
                          <a:effectLst/>
                        </a:rPr>
                        <a:t>14</a:t>
                      </a:r>
                      <a:endParaRPr lang="es-EC" sz="1100" b="0" i="0" u="none" strike="noStrike">
                        <a:solidFill>
                          <a:srgbClr val="9C0006"/>
                        </a:solidFill>
                        <a:effectLst/>
                        <a:latin typeface="Calibri" panose="020F0502020204030204" pitchFamily="34" charset="0"/>
                      </a:endParaRPr>
                    </a:p>
                  </a:txBody>
                  <a:tcPr marL="9525" marR="9525" marT="9525" marB="0" anchor="ctr"/>
                </a:tc>
                <a:tc>
                  <a:txBody>
                    <a:bodyPr/>
                    <a:lstStyle/>
                    <a:p>
                      <a:pPr algn="ctr" fontAlgn="ctr"/>
                      <a:r>
                        <a:rPr lang="es-EC" sz="1100" u="none" strike="noStrike" dirty="0">
                          <a:effectLst/>
                        </a:rPr>
                        <a:t>15</a:t>
                      </a:r>
                      <a:endParaRPr lang="es-EC" sz="1100" b="0" i="0" u="none" strike="noStrike" dirty="0">
                        <a:solidFill>
                          <a:srgbClr val="9C0006"/>
                        </a:solidFill>
                        <a:effectLst/>
                        <a:latin typeface="Calibri" panose="020F0502020204030204" pitchFamily="34" charset="0"/>
                      </a:endParaRPr>
                    </a:p>
                  </a:txBody>
                  <a:tcPr marL="9525" marR="9525" marT="9525" marB="0" anchor="ctr"/>
                </a:tc>
                <a:tc>
                  <a:txBody>
                    <a:bodyPr/>
                    <a:lstStyle/>
                    <a:p>
                      <a:pPr algn="ctr" fontAlgn="ctr"/>
                      <a:r>
                        <a:rPr lang="es-EC" sz="1100" u="none" strike="noStrike">
                          <a:effectLst/>
                        </a:rPr>
                        <a:t>16</a:t>
                      </a:r>
                      <a:endParaRPr lang="es-EC" sz="1100" b="0" i="0" u="none" strike="noStrike">
                        <a:solidFill>
                          <a:srgbClr val="9C0006"/>
                        </a:solidFill>
                        <a:effectLst/>
                        <a:latin typeface="Calibri" panose="020F0502020204030204" pitchFamily="34" charset="0"/>
                      </a:endParaRPr>
                    </a:p>
                  </a:txBody>
                  <a:tcPr marL="9525" marR="9525" marT="9525" marB="0" anchor="ctr"/>
                </a:tc>
                <a:tc>
                  <a:txBody>
                    <a:bodyPr/>
                    <a:lstStyle/>
                    <a:p>
                      <a:pPr algn="ctr" fontAlgn="ctr"/>
                      <a:r>
                        <a:rPr lang="es-EC" sz="1100" u="none" strike="noStrike">
                          <a:effectLst/>
                        </a:rPr>
                        <a:t>17</a:t>
                      </a:r>
                      <a:endParaRPr lang="es-EC" sz="1100" b="0" i="0" u="none" strike="noStrike">
                        <a:solidFill>
                          <a:srgbClr val="9C0006"/>
                        </a:solidFill>
                        <a:effectLst/>
                        <a:latin typeface="Calibri" panose="020F0502020204030204" pitchFamily="34" charset="0"/>
                      </a:endParaRPr>
                    </a:p>
                  </a:txBody>
                  <a:tcPr marL="9525" marR="9525" marT="9525" marB="0" anchor="ctr"/>
                </a:tc>
                <a:tc>
                  <a:txBody>
                    <a:bodyPr/>
                    <a:lstStyle/>
                    <a:p>
                      <a:pPr algn="ctr" fontAlgn="ctr"/>
                      <a:r>
                        <a:rPr lang="es-EC" sz="1100" u="none" strike="noStrike">
                          <a:effectLst/>
                        </a:rPr>
                        <a:t>18</a:t>
                      </a:r>
                      <a:endParaRPr lang="es-EC" sz="1100" b="0" i="0" u="none" strike="noStrike">
                        <a:solidFill>
                          <a:srgbClr val="9C0006"/>
                        </a:solidFill>
                        <a:effectLst/>
                        <a:latin typeface="Calibri" panose="020F0502020204030204" pitchFamily="34" charset="0"/>
                      </a:endParaRPr>
                    </a:p>
                  </a:txBody>
                  <a:tcPr marL="9525" marR="9525" marT="9525" marB="0" anchor="ctr"/>
                </a:tc>
                <a:tc>
                  <a:txBody>
                    <a:bodyPr/>
                    <a:lstStyle/>
                    <a:p>
                      <a:pPr algn="ctr" fontAlgn="ctr"/>
                      <a:r>
                        <a:rPr lang="es-EC" sz="1100" u="none" strike="noStrike">
                          <a:effectLst/>
                        </a:rPr>
                        <a:t>19</a:t>
                      </a:r>
                      <a:endParaRPr lang="es-EC" sz="1100" b="0" i="0" u="none" strike="noStrike">
                        <a:solidFill>
                          <a:srgbClr val="9C0006"/>
                        </a:solidFill>
                        <a:effectLst/>
                        <a:latin typeface="Calibri" panose="020F0502020204030204" pitchFamily="34" charset="0"/>
                      </a:endParaRPr>
                    </a:p>
                  </a:txBody>
                  <a:tcPr marL="9525" marR="9525" marT="9525" marB="0" anchor="ctr"/>
                </a:tc>
                <a:tc>
                  <a:txBody>
                    <a:bodyPr/>
                    <a:lstStyle/>
                    <a:p>
                      <a:pPr algn="ctr" fontAlgn="ctr"/>
                      <a:r>
                        <a:rPr lang="es-EC" sz="1100" u="none" strike="noStrike">
                          <a:effectLst/>
                        </a:rPr>
                        <a:t>20</a:t>
                      </a:r>
                      <a:endParaRPr lang="es-EC" sz="1100" b="0" i="0" u="none" strike="noStrike">
                        <a:solidFill>
                          <a:srgbClr val="9C0006"/>
                        </a:solidFill>
                        <a:effectLst/>
                        <a:latin typeface="Calibri" panose="020F0502020204030204" pitchFamily="34" charset="0"/>
                      </a:endParaRPr>
                    </a:p>
                  </a:txBody>
                  <a:tcPr marL="9525" marR="9525" marT="9525" marB="0" anchor="ctr"/>
                </a:tc>
                <a:tc>
                  <a:txBody>
                    <a:bodyPr/>
                    <a:lstStyle/>
                    <a:p>
                      <a:pPr algn="ctr" fontAlgn="ctr"/>
                      <a:r>
                        <a:rPr lang="es-EC" sz="1100" u="none" strike="noStrike">
                          <a:effectLst/>
                        </a:rPr>
                        <a:t>21</a:t>
                      </a:r>
                      <a:endParaRPr lang="es-EC" sz="1100" b="0" i="0" u="none" strike="noStrike">
                        <a:solidFill>
                          <a:srgbClr val="9C0006"/>
                        </a:solidFill>
                        <a:effectLst/>
                        <a:latin typeface="Calibri" panose="020F0502020204030204" pitchFamily="34" charset="0"/>
                      </a:endParaRPr>
                    </a:p>
                  </a:txBody>
                  <a:tcPr marL="9525" marR="9525" marT="9525" marB="0" anchor="ctr"/>
                </a:tc>
                <a:tc>
                  <a:txBody>
                    <a:bodyPr/>
                    <a:lstStyle/>
                    <a:p>
                      <a:pPr algn="ctr" fontAlgn="ctr"/>
                      <a:r>
                        <a:rPr lang="es-EC" sz="1100" u="none" strike="noStrike">
                          <a:effectLst/>
                        </a:rPr>
                        <a:t>22</a:t>
                      </a:r>
                      <a:endParaRPr lang="es-EC" sz="1100" b="0" i="0" u="none" strike="noStrike">
                        <a:solidFill>
                          <a:srgbClr val="9C0006"/>
                        </a:solidFill>
                        <a:effectLst/>
                        <a:latin typeface="Calibri" panose="020F0502020204030204" pitchFamily="34" charset="0"/>
                      </a:endParaRPr>
                    </a:p>
                  </a:txBody>
                  <a:tcPr marL="9525" marR="9525" marT="9525" marB="0" anchor="ctr"/>
                </a:tc>
                <a:tc>
                  <a:txBody>
                    <a:bodyPr/>
                    <a:lstStyle/>
                    <a:p>
                      <a:pPr algn="ctr" fontAlgn="ctr"/>
                      <a:r>
                        <a:rPr lang="es-EC" sz="1100" u="none" strike="noStrike">
                          <a:effectLst/>
                        </a:rPr>
                        <a:t>23</a:t>
                      </a:r>
                      <a:endParaRPr lang="es-EC" sz="1100" b="0" i="0" u="none" strike="noStrike">
                        <a:solidFill>
                          <a:srgbClr val="9C0006"/>
                        </a:solidFill>
                        <a:effectLst/>
                        <a:latin typeface="Calibri" panose="020F0502020204030204" pitchFamily="34" charset="0"/>
                      </a:endParaRPr>
                    </a:p>
                  </a:txBody>
                  <a:tcPr marL="9525" marR="9525" marT="9525" marB="0" anchor="ctr"/>
                </a:tc>
                <a:tc>
                  <a:txBody>
                    <a:bodyPr/>
                    <a:lstStyle/>
                    <a:p>
                      <a:pPr algn="ctr" fontAlgn="ctr"/>
                      <a:r>
                        <a:rPr lang="es-EC" sz="1100" u="none" strike="noStrike">
                          <a:effectLst/>
                        </a:rPr>
                        <a:t>24</a:t>
                      </a:r>
                      <a:endParaRPr lang="es-EC" sz="1100" b="0" i="0" u="none" strike="noStrike">
                        <a:solidFill>
                          <a:srgbClr val="9C0006"/>
                        </a:solidFill>
                        <a:effectLst/>
                        <a:latin typeface="Calibri" panose="020F0502020204030204" pitchFamily="34" charset="0"/>
                      </a:endParaRPr>
                    </a:p>
                  </a:txBody>
                  <a:tcPr marL="9525" marR="9525" marT="9525" marB="0" anchor="ctr"/>
                </a:tc>
                <a:tc>
                  <a:txBody>
                    <a:bodyPr/>
                    <a:lstStyle/>
                    <a:p>
                      <a:pPr algn="ctr" fontAlgn="ctr"/>
                      <a:r>
                        <a:rPr lang="es-EC" sz="1100" u="none" strike="noStrike">
                          <a:effectLst/>
                        </a:rPr>
                        <a:t>25</a:t>
                      </a:r>
                      <a:endParaRPr lang="es-EC" sz="1100" b="0" i="0" u="none" strike="noStrike">
                        <a:solidFill>
                          <a:srgbClr val="9C0006"/>
                        </a:solidFill>
                        <a:effectLst/>
                        <a:latin typeface="Calibri" panose="020F0502020204030204" pitchFamily="34" charset="0"/>
                      </a:endParaRPr>
                    </a:p>
                  </a:txBody>
                  <a:tcPr marL="9525" marR="9525" marT="9525" marB="0" anchor="ctr"/>
                </a:tc>
                <a:tc>
                  <a:txBody>
                    <a:bodyPr/>
                    <a:lstStyle/>
                    <a:p>
                      <a:pPr algn="ctr" fontAlgn="ctr"/>
                      <a:r>
                        <a:rPr lang="es-EC" sz="1100" u="none" strike="noStrike" dirty="0">
                          <a:effectLst/>
                        </a:rPr>
                        <a:t>26</a:t>
                      </a:r>
                      <a:endParaRPr lang="es-EC" sz="1100" b="0" i="0" u="none" strike="noStrike" dirty="0">
                        <a:solidFill>
                          <a:srgbClr val="9C0006"/>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099315312"/>
                  </a:ext>
                </a:extLst>
              </a:tr>
            </a:tbl>
          </a:graphicData>
        </a:graphic>
      </p:graphicFrame>
      <p:sp>
        <p:nvSpPr>
          <p:cNvPr id="19" name="CuadroTexto 18">
            <a:extLst>
              <a:ext uri="{FF2B5EF4-FFF2-40B4-BE49-F238E27FC236}">
                <a16:creationId xmlns:a16="http://schemas.microsoft.com/office/drawing/2014/main" id="{F046DC7D-006A-4C9F-958C-5FBFB549B361}"/>
              </a:ext>
            </a:extLst>
          </p:cNvPr>
          <p:cNvSpPr txBox="1"/>
          <p:nvPr/>
        </p:nvSpPr>
        <p:spPr>
          <a:xfrm>
            <a:off x="573734" y="3248398"/>
            <a:ext cx="10287000" cy="738664"/>
          </a:xfrm>
          <a:prstGeom prst="rect">
            <a:avLst/>
          </a:prstGeom>
          <a:noFill/>
        </p:spPr>
        <p:txBody>
          <a:bodyPr wrap="square">
            <a:spAutoFit/>
          </a:bodyPr>
          <a:lstStyle/>
          <a:p>
            <a:r>
              <a:rPr lang="es-ES" b="1" dirty="0"/>
              <a:t>Paso 1 - Convertir el texto a números: </a:t>
            </a:r>
            <a:r>
              <a:rPr lang="es-ES" dirty="0"/>
              <a:t>Asignamos valores a las letras según su posición en el alfabeto.</a:t>
            </a:r>
            <a:br>
              <a:rPr lang="es-ES" dirty="0"/>
            </a:br>
            <a:r>
              <a:rPr lang="es-ES" dirty="0"/>
              <a:t>Omitimos los espacios y usamos pares de letras.</a:t>
            </a:r>
          </a:p>
          <a:p>
            <a:r>
              <a:rPr lang="es-ES" dirty="0"/>
              <a:t>Texto: </a:t>
            </a:r>
            <a:r>
              <a:rPr lang="es-ES" b="1" dirty="0"/>
              <a:t>SISTEMAS OPERATIVOS GRUPO B UNEMI</a:t>
            </a:r>
            <a:endParaRPr lang="es-ES" dirty="0"/>
          </a:p>
        </p:txBody>
      </p:sp>
      <p:graphicFrame>
        <p:nvGraphicFramePr>
          <p:cNvPr id="17" name="Tabla 16">
            <a:extLst>
              <a:ext uri="{FF2B5EF4-FFF2-40B4-BE49-F238E27FC236}">
                <a16:creationId xmlns:a16="http://schemas.microsoft.com/office/drawing/2014/main" id="{E5E3212A-9553-4CB8-A6FF-3C9A1E5524FA}"/>
              </a:ext>
            </a:extLst>
          </p:cNvPr>
          <p:cNvGraphicFramePr>
            <a:graphicFrameLocks noGrp="1"/>
          </p:cNvGraphicFramePr>
          <p:nvPr>
            <p:extLst>
              <p:ext uri="{D42A27DB-BD31-4B8C-83A1-F6EECF244321}">
                <p14:modId xmlns:p14="http://schemas.microsoft.com/office/powerpoint/2010/main" val="618414385"/>
              </p:ext>
            </p:extLst>
          </p:nvPr>
        </p:nvGraphicFramePr>
        <p:xfrm>
          <a:off x="693457" y="4110441"/>
          <a:ext cx="10969624" cy="322636"/>
        </p:xfrm>
        <a:graphic>
          <a:graphicData uri="http://schemas.openxmlformats.org/drawingml/2006/table">
            <a:tbl>
              <a:tblPr>
                <a:tableStyleId>{5C22544A-7EE6-4342-B048-85BDC9FD1C3A}</a:tableStyleId>
              </a:tblPr>
              <a:tblGrid>
                <a:gridCol w="322636">
                  <a:extLst>
                    <a:ext uri="{9D8B030D-6E8A-4147-A177-3AD203B41FA5}">
                      <a16:colId xmlns:a16="http://schemas.microsoft.com/office/drawing/2014/main" val="1551893195"/>
                    </a:ext>
                  </a:extLst>
                </a:gridCol>
                <a:gridCol w="322636">
                  <a:extLst>
                    <a:ext uri="{9D8B030D-6E8A-4147-A177-3AD203B41FA5}">
                      <a16:colId xmlns:a16="http://schemas.microsoft.com/office/drawing/2014/main" val="1859369893"/>
                    </a:ext>
                  </a:extLst>
                </a:gridCol>
                <a:gridCol w="322636">
                  <a:extLst>
                    <a:ext uri="{9D8B030D-6E8A-4147-A177-3AD203B41FA5}">
                      <a16:colId xmlns:a16="http://schemas.microsoft.com/office/drawing/2014/main" val="1152962365"/>
                    </a:ext>
                  </a:extLst>
                </a:gridCol>
                <a:gridCol w="322636">
                  <a:extLst>
                    <a:ext uri="{9D8B030D-6E8A-4147-A177-3AD203B41FA5}">
                      <a16:colId xmlns:a16="http://schemas.microsoft.com/office/drawing/2014/main" val="3372102030"/>
                    </a:ext>
                  </a:extLst>
                </a:gridCol>
                <a:gridCol w="322636">
                  <a:extLst>
                    <a:ext uri="{9D8B030D-6E8A-4147-A177-3AD203B41FA5}">
                      <a16:colId xmlns:a16="http://schemas.microsoft.com/office/drawing/2014/main" val="3129363429"/>
                    </a:ext>
                  </a:extLst>
                </a:gridCol>
                <a:gridCol w="322636">
                  <a:extLst>
                    <a:ext uri="{9D8B030D-6E8A-4147-A177-3AD203B41FA5}">
                      <a16:colId xmlns:a16="http://schemas.microsoft.com/office/drawing/2014/main" val="2132375234"/>
                    </a:ext>
                  </a:extLst>
                </a:gridCol>
                <a:gridCol w="322636">
                  <a:extLst>
                    <a:ext uri="{9D8B030D-6E8A-4147-A177-3AD203B41FA5}">
                      <a16:colId xmlns:a16="http://schemas.microsoft.com/office/drawing/2014/main" val="2363668156"/>
                    </a:ext>
                  </a:extLst>
                </a:gridCol>
                <a:gridCol w="322636">
                  <a:extLst>
                    <a:ext uri="{9D8B030D-6E8A-4147-A177-3AD203B41FA5}">
                      <a16:colId xmlns:a16="http://schemas.microsoft.com/office/drawing/2014/main" val="4163945132"/>
                    </a:ext>
                  </a:extLst>
                </a:gridCol>
                <a:gridCol w="322636">
                  <a:extLst>
                    <a:ext uri="{9D8B030D-6E8A-4147-A177-3AD203B41FA5}">
                      <a16:colId xmlns:a16="http://schemas.microsoft.com/office/drawing/2014/main" val="2555706586"/>
                    </a:ext>
                  </a:extLst>
                </a:gridCol>
                <a:gridCol w="322636">
                  <a:extLst>
                    <a:ext uri="{9D8B030D-6E8A-4147-A177-3AD203B41FA5}">
                      <a16:colId xmlns:a16="http://schemas.microsoft.com/office/drawing/2014/main" val="660913707"/>
                    </a:ext>
                  </a:extLst>
                </a:gridCol>
                <a:gridCol w="322636">
                  <a:extLst>
                    <a:ext uri="{9D8B030D-6E8A-4147-A177-3AD203B41FA5}">
                      <a16:colId xmlns:a16="http://schemas.microsoft.com/office/drawing/2014/main" val="2338122949"/>
                    </a:ext>
                  </a:extLst>
                </a:gridCol>
                <a:gridCol w="322636">
                  <a:extLst>
                    <a:ext uri="{9D8B030D-6E8A-4147-A177-3AD203B41FA5}">
                      <a16:colId xmlns:a16="http://schemas.microsoft.com/office/drawing/2014/main" val="2471207942"/>
                    </a:ext>
                  </a:extLst>
                </a:gridCol>
                <a:gridCol w="322636">
                  <a:extLst>
                    <a:ext uri="{9D8B030D-6E8A-4147-A177-3AD203B41FA5}">
                      <a16:colId xmlns:a16="http://schemas.microsoft.com/office/drawing/2014/main" val="1258757710"/>
                    </a:ext>
                  </a:extLst>
                </a:gridCol>
                <a:gridCol w="322636">
                  <a:extLst>
                    <a:ext uri="{9D8B030D-6E8A-4147-A177-3AD203B41FA5}">
                      <a16:colId xmlns:a16="http://schemas.microsoft.com/office/drawing/2014/main" val="2728117020"/>
                    </a:ext>
                  </a:extLst>
                </a:gridCol>
                <a:gridCol w="322636">
                  <a:extLst>
                    <a:ext uri="{9D8B030D-6E8A-4147-A177-3AD203B41FA5}">
                      <a16:colId xmlns:a16="http://schemas.microsoft.com/office/drawing/2014/main" val="2360462792"/>
                    </a:ext>
                  </a:extLst>
                </a:gridCol>
                <a:gridCol w="322636">
                  <a:extLst>
                    <a:ext uri="{9D8B030D-6E8A-4147-A177-3AD203B41FA5}">
                      <a16:colId xmlns:a16="http://schemas.microsoft.com/office/drawing/2014/main" val="1998342800"/>
                    </a:ext>
                  </a:extLst>
                </a:gridCol>
                <a:gridCol w="322636">
                  <a:extLst>
                    <a:ext uri="{9D8B030D-6E8A-4147-A177-3AD203B41FA5}">
                      <a16:colId xmlns:a16="http://schemas.microsoft.com/office/drawing/2014/main" val="3012100736"/>
                    </a:ext>
                  </a:extLst>
                </a:gridCol>
                <a:gridCol w="322636">
                  <a:extLst>
                    <a:ext uri="{9D8B030D-6E8A-4147-A177-3AD203B41FA5}">
                      <a16:colId xmlns:a16="http://schemas.microsoft.com/office/drawing/2014/main" val="1417511853"/>
                    </a:ext>
                  </a:extLst>
                </a:gridCol>
                <a:gridCol w="322636">
                  <a:extLst>
                    <a:ext uri="{9D8B030D-6E8A-4147-A177-3AD203B41FA5}">
                      <a16:colId xmlns:a16="http://schemas.microsoft.com/office/drawing/2014/main" val="350388972"/>
                    </a:ext>
                  </a:extLst>
                </a:gridCol>
                <a:gridCol w="322636">
                  <a:extLst>
                    <a:ext uri="{9D8B030D-6E8A-4147-A177-3AD203B41FA5}">
                      <a16:colId xmlns:a16="http://schemas.microsoft.com/office/drawing/2014/main" val="3466493124"/>
                    </a:ext>
                  </a:extLst>
                </a:gridCol>
                <a:gridCol w="322636">
                  <a:extLst>
                    <a:ext uri="{9D8B030D-6E8A-4147-A177-3AD203B41FA5}">
                      <a16:colId xmlns:a16="http://schemas.microsoft.com/office/drawing/2014/main" val="3815431666"/>
                    </a:ext>
                  </a:extLst>
                </a:gridCol>
                <a:gridCol w="322636">
                  <a:extLst>
                    <a:ext uri="{9D8B030D-6E8A-4147-A177-3AD203B41FA5}">
                      <a16:colId xmlns:a16="http://schemas.microsoft.com/office/drawing/2014/main" val="4257386405"/>
                    </a:ext>
                  </a:extLst>
                </a:gridCol>
                <a:gridCol w="322636">
                  <a:extLst>
                    <a:ext uri="{9D8B030D-6E8A-4147-A177-3AD203B41FA5}">
                      <a16:colId xmlns:a16="http://schemas.microsoft.com/office/drawing/2014/main" val="1224966924"/>
                    </a:ext>
                  </a:extLst>
                </a:gridCol>
                <a:gridCol w="322636">
                  <a:extLst>
                    <a:ext uri="{9D8B030D-6E8A-4147-A177-3AD203B41FA5}">
                      <a16:colId xmlns:a16="http://schemas.microsoft.com/office/drawing/2014/main" val="2782481286"/>
                    </a:ext>
                  </a:extLst>
                </a:gridCol>
                <a:gridCol w="322636">
                  <a:extLst>
                    <a:ext uri="{9D8B030D-6E8A-4147-A177-3AD203B41FA5}">
                      <a16:colId xmlns:a16="http://schemas.microsoft.com/office/drawing/2014/main" val="1329091408"/>
                    </a:ext>
                  </a:extLst>
                </a:gridCol>
                <a:gridCol w="322636">
                  <a:extLst>
                    <a:ext uri="{9D8B030D-6E8A-4147-A177-3AD203B41FA5}">
                      <a16:colId xmlns:a16="http://schemas.microsoft.com/office/drawing/2014/main" val="3018157905"/>
                    </a:ext>
                  </a:extLst>
                </a:gridCol>
                <a:gridCol w="322636">
                  <a:extLst>
                    <a:ext uri="{9D8B030D-6E8A-4147-A177-3AD203B41FA5}">
                      <a16:colId xmlns:a16="http://schemas.microsoft.com/office/drawing/2014/main" val="1784004664"/>
                    </a:ext>
                  </a:extLst>
                </a:gridCol>
                <a:gridCol w="322636">
                  <a:extLst>
                    <a:ext uri="{9D8B030D-6E8A-4147-A177-3AD203B41FA5}">
                      <a16:colId xmlns:a16="http://schemas.microsoft.com/office/drawing/2014/main" val="2475670572"/>
                    </a:ext>
                  </a:extLst>
                </a:gridCol>
                <a:gridCol w="322636">
                  <a:extLst>
                    <a:ext uri="{9D8B030D-6E8A-4147-A177-3AD203B41FA5}">
                      <a16:colId xmlns:a16="http://schemas.microsoft.com/office/drawing/2014/main" val="3994296272"/>
                    </a:ext>
                  </a:extLst>
                </a:gridCol>
                <a:gridCol w="322636">
                  <a:extLst>
                    <a:ext uri="{9D8B030D-6E8A-4147-A177-3AD203B41FA5}">
                      <a16:colId xmlns:a16="http://schemas.microsoft.com/office/drawing/2014/main" val="2714600861"/>
                    </a:ext>
                  </a:extLst>
                </a:gridCol>
                <a:gridCol w="322636">
                  <a:extLst>
                    <a:ext uri="{9D8B030D-6E8A-4147-A177-3AD203B41FA5}">
                      <a16:colId xmlns:a16="http://schemas.microsoft.com/office/drawing/2014/main" val="3930957859"/>
                    </a:ext>
                  </a:extLst>
                </a:gridCol>
                <a:gridCol w="322636">
                  <a:extLst>
                    <a:ext uri="{9D8B030D-6E8A-4147-A177-3AD203B41FA5}">
                      <a16:colId xmlns:a16="http://schemas.microsoft.com/office/drawing/2014/main" val="3045997137"/>
                    </a:ext>
                  </a:extLst>
                </a:gridCol>
                <a:gridCol w="322636">
                  <a:extLst>
                    <a:ext uri="{9D8B030D-6E8A-4147-A177-3AD203B41FA5}">
                      <a16:colId xmlns:a16="http://schemas.microsoft.com/office/drawing/2014/main" val="674201643"/>
                    </a:ext>
                  </a:extLst>
                </a:gridCol>
                <a:gridCol w="322636">
                  <a:extLst>
                    <a:ext uri="{9D8B030D-6E8A-4147-A177-3AD203B41FA5}">
                      <a16:colId xmlns:a16="http://schemas.microsoft.com/office/drawing/2014/main" val="3525114637"/>
                    </a:ext>
                  </a:extLst>
                </a:gridCol>
              </a:tblGrid>
              <a:tr h="161318">
                <a:tc>
                  <a:txBody>
                    <a:bodyPr/>
                    <a:lstStyle/>
                    <a:p>
                      <a:pPr algn="ctr" fontAlgn="ctr"/>
                      <a:r>
                        <a:rPr lang="es-EC" sz="900" u="none" strike="noStrike">
                          <a:effectLst/>
                        </a:rPr>
                        <a:t>Letra</a:t>
                      </a:r>
                      <a:endParaRPr lang="es-EC" sz="900" b="1" i="0" u="none" strike="noStrike">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a:effectLst/>
                        </a:rPr>
                        <a:t>S</a:t>
                      </a:r>
                      <a:endParaRPr lang="es-EC" sz="900" b="1" i="0" u="none" strike="noStrike">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a:effectLst/>
                        </a:rPr>
                        <a:t>I</a:t>
                      </a:r>
                      <a:endParaRPr lang="es-EC" sz="900" b="1" i="0" u="none" strike="noStrike">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a:effectLst/>
                        </a:rPr>
                        <a:t>S</a:t>
                      </a:r>
                      <a:endParaRPr lang="es-EC" sz="900" b="1" i="0" u="none" strike="noStrike">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a:effectLst/>
                        </a:rPr>
                        <a:t>T</a:t>
                      </a:r>
                      <a:endParaRPr lang="es-EC" sz="900" b="1" i="0" u="none" strike="noStrike">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a:effectLst/>
                        </a:rPr>
                        <a:t>E</a:t>
                      </a:r>
                      <a:endParaRPr lang="es-EC" sz="900" b="1" i="0" u="none" strike="noStrike">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a:effectLst/>
                        </a:rPr>
                        <a:t>M</a:t>
                      </a:r>
                      <a:endParaRPr lang="es-EC" sz="900" b="1" i="0" u="none" strike="noStrike">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a:effectLst/>
                        </a:rPr>
                        <a:t>A</a:t>
                      </a:r>
                      <a:endParaRPr lang="es-EC" sz="900" b="1" i="0" u="none" strike="noStrike">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dirty="0">
                          <a:effectLst/>
                        </a:rPr>
                        <a:t>S</a:t>
                      </a:r>
                      <a:endParaRPr lang="es-EC" sz="900" b="1" i="0" u="none" strike="noStrike" dirty="0">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a:effectLst/>
                        </a:rPr>
                        <a:t> </a:t>
                      </a:r>
                      <a:endParaRPr lang="es-EC" sz="900" b="1" i="0" u="none" strike="noStrike">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a:effectLst/>
                        </a:rPr>
                        <a:t>O</a:t>
                      </a:r>
                      <a:endParaRPr lang="es-EC" sz="900" b="1" i="0" u="none" strike="noStrike">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a:effectLst/>
                        </a:rPr>
                        <a:t>P</a:t>
                      </a:r>
                      <a:endParaRPr lang="es-EC" sz="900" b="1" i="0" u="none" strike="noStrike">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a:effectLst/>
                        </a:rPr>
                        <a:t>E</a:t>
                      </a:r>
                      <a:endParaRPr lang="es-EC" sz="900" b="1" i="0" u="none" strike="noStrike">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a:effectLst/>
                        </a:rPr>
                        <a:t>R</a:t>
                      </a:r>
                      <a:endParaRPr lang="es-EC" sz="900" b="1" i="0" u="none" strike="noStrike">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a:effectLst/>
                        </a:rPr>
                        <a:t>A</a:t>
                      </a:r>
                      <a:endParaRPr lang="es-EC" sz="900" b="1" i="0" u="none" strike="noStrike">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a:effectLst/>
                        </a:rPr>
                        <a:t>T</a:t>
                      </a:r>
                      <a:endParaRPr lang="es-EC" sz="900" b="1" i="0" u="none" strike="noStrike">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a:effectLst/>
                        </a:rPr>
                        <a:t>I</a:t>
                      </a:r>
                      <a:endParaRPr lang="es-EC" sz="900" b="1" i="0" u="none" strike="noStrike">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a:effectLst/>
                        </a:rPr>
                        <a:t>V</a:t>
                      </a:r>
                      <a:endParaRPr lang="es-EC" sz="900" b="1" i="0" u="none" strike="noStrike">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a:effectLst/>
                        </a:rPr>
                        <a:t>O</a:t>
                      </a:r>
                      <a:endParaRPr lang="es-EC" sz="900" b="1" i="0" u="none" strike="noStrike">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a:effectLst/>
                        </a:rPr>
                        <a:t>S</a:t>
                      </a:r>
                      <a:endParaRPr lang="es-EC" sz="900" b="1" i="0" u="none" strike="noStrike">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a:effectLst/>
                        </a:rPr>
                        <a:t> </a:t>
                      </a:r>
                      <a:endParaRPr lang="es-EC" sz="900" b="1" i="0" u="none" strike="noStrike">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a:effectLst/>
                        </a:rPr>
                        <a:t>G</a:t>
                      </a:r>
                      <a:endParaRPr lang="es-EC" sz="900" b="1" i="0" u="none" strike="noStrike">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a:effectLst/>
                        </a:rPr>
                        <a:t>R</a:t>
                      </a:r>
                      <a:endParaRPr lang="es-EC" sz="900" b="1" i="0" u="none" strike="noStrike">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a:effectLst/>
                        </a:rPr>
                        <a:t>U</a:t>
                      </a:r>
                      <a:endParaRPr lang="es-EC" sz="900" b="1" i="0" u="none" strike="noStrike">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a:effectLst/>
                        </a:rPr>
                        <a:t>P</a:t>
                      </a:r>
                      <a:endParaRPr lang="es-EC" sz="900" b="1" i="0" u="none" strike="noStrike">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a:effectLst/>
                        </a:rPr>
                        <a:t>O</a:t>
                      </a:r>
                      <a:endParaRPr lang="es-EC" sz="900" b="1" i="0" u="none" strike="noStrike">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a:effectLst/>
                        </a:rPr>
                        <a:t> </a:t>
                      </a:r>
                      <a:endParaRPr lang="es-EC" sz="900" b="1" i="0" u="none" strike="noStrike">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a:effectLst/>
                        </a:rPr>
                        <a:t>B</a:t>
                      </a:r>
                      <a:endParaRPr lang="es-EC" sz="900" b="1" i="0" u="none" strike="noStrike">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a:effectLst/>
                        </a:rPr>
                        <a:t> </a:t>
                      </a:r>
                      <a:endParaRPr lang="es-EC" sz="900" b="1" i="0" u="none" strike="noStrike">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a:effectLst/>
                        </a:rPr>
                        <a:t>U</a:t>
                      </a:r>
                      <a:endParaRPr lang="es-EC" sz="900" b="1" i="0" u="none" strike="noStrike">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a:effectLst/>
                        </a:rPr>
                        <a:t>N</a:t>
                      </a:r>
                      <a:endParaRPr lang="es-EC" sz="900" b="1" i="0" u="none" strike="noStrike">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a:effectLst/>
                        </a:rPr>
                        <a:t>E</a:t>
                      </a:r>
                      <a:endParaRPr lang="es-EC" sz="900" b="1" i="0" u="none" strike="noStrike">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a:effectLst/>
                        </a:rPr>
                        <a:t>M</a:t>
                      </a:r>
                      <a:endParaRPr lang="es-EC" sz="900" b="1" i="0" u="none" strike="noStrike">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a:effectLst/>
                        </a:rPr>
                        <a:t>I</a:t>
                      </a:r>
                      <a:endParaRPr lang="es-EC" sz="900" b="1" i="0" u="none" strike="noStrike">
                        <a:solidFill>
                          <a:srgbClr val="000000"/>
                        </a:solidFill>
                        <a:effectLst/>
                        <a:latin typeface="Calibri" panose="020F0502020204030204" pitchFamily="34" charset="0"/>
                      </a:endParaRPr>
                    </a:p>
                  </a:txBody>
                  <a:tcPr marL="8066" marR="8066" marT="8066" marB="0" anchor="ctr"/>
                </a:tc>
                <a:extLst>
                  <a:ext uri="{0D108BD9-81ED-4DB2-BD59-A6C34878D82A}">
                    <a16:rowId xmlns:a16="http://schemas.microsoft.com/office/drawing/2014/main" val="3837900691"/>
                  </a:ext>
                </a:extLst>
              </a:tr>
              <a:tr h="161318">
                <a:tc>
                  <a:txBody>
                    <a:bodyPr/>
                    <a:lstStyle/>
                    <a:p>
                      <a:pPr algn="ctr" fontAlgn="ctr"/>
                      <a:r>
                        <a:rPr lang="es-EC" sz="900" u="none" strike="noStrike">
                          <a:effectLst/>
                        </a:rPr>
                        <a:t>Valor</a:t>
                      </a:r>
                      <a:endParaRPr lang="es-EC" sz="900" b="0" i="0" u="none" strike="noStrike">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a:effectLst/>
                        </a:rPr>
                        <a:t>18</a:t>
                      </a:r>
                      <a:endParaRPr lang="es-EC" sz="900" b="0" i="0" u="none" strike="noStrike">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a:effectLst/>
                        </a:rPr>
                        <a:t>8</a:t>
                      </a:r>
                      <a:endParaRPr lang="es-EC" sz="900" b="0" i="0" u="none" strike="noStrike">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a:effectLst/>
                        </a:rPr>
                        <a:t>18</a:t>
                      </a:r>
                      <a:endParaRPr lang="es-EC" sz="900" b="0" i="0" u="none" strike="noStrike">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a:effectLst/>
                        </a:rPr>
                        <a:t>19</a:t>
                      </a:r>
                      <a:endParaRPr lang="es-EC" sz="900" b="0" i="0" u="none" strike="noStrike">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a:effectLst/>
                        </a:rPr>
                        <a:t>4</a:t>
                      </a:r>
                      <a:endParaRPr lang="es-EC" sz="900" b="0" i="0" u="none" strike="noStrike">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dirty="0">
                          <a:effectLst/>
                        </a:rPr>
                        <a:t>12</a:t>
                      </a:r>
                      <a:endParaRPr lang="es-EC" sz="900" b="0" i="0" u="none" strike="noStrike" dirty="0">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a:effectLst/>
                        </a:rPr>
                        <a:t>0</a:t>
                      </a:r>
                      <a:endParaRPr lang="es-EC" sz="900" b="0" i="0" u="none" strike="noStrike">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dirty="0">
                          <a:effectLst/>
                        </a:rPr>
                        <a:t>18</a:t>
                      </a:r>
                      <a:endParaRPr lang="es-EC" sz="900" b="0" i="0" u="none" strike="noStrike" dirty="0">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a:effectLst/>
                        </a:rPr>
                        <a:t>26</a:t>
                      </a:r>
                      <a:endParaRPr lang="es-EC" sz="900" b="0" i="0" u="none" strike="noStrike">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a:effectLst/>
                        </a:rPr>
                        <a:t>14</a:t>
                      </a:r>
                      <a:endParaRPr lang="es-EC" sz="900" b="0" i="0" u="none" strike="noStrike">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a:effectLst/>
                        </a:rPr>
                        <a:t>15</a:t>
                      </a:r>
                      <a:endParaRPr lang="es-EC" sz="900" b="0" i="0" u="none" strike="noStrike">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a:effectLst/>
                        </a:rPr>
                        <a:t>4</a:t>
                      </a:r>
                      <a:endParaRPr lang="es-EC" sz="900" b="0" i="0" u="none" strike="noStrike">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a:effectLst/>
                        </a:rPr>
                        <a:t>17</a:t>
                      </a:r>
                      <a:endParaRPr lang="es-EC" sz="900" b="0" i="0" u="none" strike="noStrike">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a:effectLst/>
                        </a:rPr>
                        <a:t>0</a:t>
                      </a:r>
                      <a:endParaRPr lang="es-EC" sz="900" b="0" i="0" u="none" strike="noStrike">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a:effectLst/>
                        </a:rPr>
                        <a:t>19</a:t>
                      </a:r>
                      <a:endParaRPr lang="es-EC" sz="900" b="0" i="0" u="none" strike="noStrike">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a:effectLst/>
                        </a:rPr>
                        <a:t>8</a:t>
                      </a:r>
                      <a:endParaRPr lang="es-EC" sz="900" b="0" i="0" u="none" strike="noStrike">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a:effectLst/>
                        </a:rPr>
                        <a:t>21</a:t>
                      </a:r>
                      <a:endParaRPr lang="es-EC" sz="900" b="0" i="0" u="none" strike="noStrike">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a:effectLst/>
                        </a:rPr>
                        <a:t>14</a:t>
                      </a:r>
                      <a:endParaRPr lang="es-EC" sz="900" b="0" i="0" u="none" strike="noStrike">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a:effectLst/>
                        </a:rPr>
                        <a:t>18</a:t>
                      </a:r>
                      <a:endParaRPr lang="es-EC" sz="900" b="0" i="0" u="none" strike="noStrike">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a:effectLst/>
                        </a:rPr>
                        <a:t>26</a:t>
                      </a:r>
                      <a:endParaRPr lang="es-EC" sz="900" b="0" i="0" u="none" strike="noStrike">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a:effectLst/>
                        </a:rPr>
                        <a:t>6</a:t>
                      </a:r>
                      <a:endParaRPr lang="es-EC" sz="900" b="0" i="0" u="none" strike="noStrike">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a:effectLst/>
                        </a:rPr>
                        <a:t>17</a:t>
                      </a:r>
                      <a:endParaRPr lang="es-EC" sz="900" b="0" i="0" u="none" strike="noStrike">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a:effectLst/>
                        </a:rPr>
                        <a:t>20</a:t>
                      </a:r>
                      <a:endParaRPr lang="es-EC" sz="900" b="0" i="0" u="none" strike="noStrike">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a:effectLst/>
                        </a:rPr>
                        <a:t>15</a:t>
                      </a:r>
                      <a:endParaRPr lang="es-EC" sz="900" b="0" i="0" u="none" strike="noStrike">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a:effectLst/>
                        </a:rPr>
                        <a:t>14</a:t>
                      </a:r>
                      <a:endParaRPr lang="es-EC" sz="900" b="0" i="0" u="none" strike="noStrike">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a:effectLst/>
                        </a:rPr>
                        <a:t>26</a:t>
                      </a:r>
                      <a:endParaRPr lang="es-EC" sz="900" b="0" i="0" u="none" strike="noStrike">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a:effectLst/>
                        </a:rPr>
                        <a:t>1</a:t>
                      </a:r>
                      <a:endParaRPr lang="es-EC" sz="900" b="0" i="0" u="none" strike="noStrike">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a:effectLst/>
                        </a:rPr>
                        <a:t>26</a:t>
                      </a:r>
                      <a:endParaRPr lang="es-EC" sz="900" b="0" i="0" u="none" strike="noStrike">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a:effectLst/>
                        </a:rPr>
                        <a:t>20</a:t>
                      </a:r>
                      <a:endParaRPr lang="es-EC" sz="900" b="0" i="0" u="none" strike="noStrike">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a:effectLst/>
                        </a:rPr>
                        <a:t>13</a:t>
                      </a:r>
                      <a:endParaRPr lang="es-EC" sz="900" b="0" i="0" u="none" strike="noStrike">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a:effectLst/>
                        </a:rPr>
                        <a:t>4</a:t>
                      </a:r>
                      <a:endParaRPr lang="es-EC" sz="900" b="0" i="0" u="none" strike="noStrike">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a:effectLst/>
                        </a:rPr>
                        <a:t>12</a:t>
                      </a:r>
                      <a:endParaRPr lang="es-EC" sz="900" b="0" i="0" u="none" strike="noStrike">
                        <a:solidFill>
                          <a:srgbClr val="000000"/>
                        </a:solidFill>
                        <a:effectLst/>
                        <a:latin typeface="Calibri" panose="020F0502020204030204" pitchFamily="34" charset="0"/>
                      </a:endParaRPr>
                    </a:p>
                  </a:txBody>
                  <a:tcPr marL="8066" marR="8066" marT="8066" marB="0" anchor="ctr"/>
                </a:tc>
                <a:tc>
                  <a:txBody>
                    <a:bodyPr/>
                    <a:lstStyle/>
                    <a:p>
                      <a:pPr algn="ctr" fontAlgn="ctr"/>
                      <a:r>
                        <a:rPr lang="es-EC" sz="900" u="none" strike="noStrike" dirty="0">
                          <a:effectLst/>
                        </a:rPr>
                        <a:t>8</a:t>
                      </a:r>
                      <a:endParaRPr lang="es-EC" sz="900" b="0" i="0" u="none" strike="noStrike" dirty="0">
                        <a:solidFill>
                          <a:srgbClr val="000000"/>
                        </a:solidFill>
                        <a:effectLst/>
                        <a:latin typeface="Calibri" panose="020F0502020204030204" pitchFamily="34" charset="0"/>
                      </a:endParaRPr>
                    </a:p>
                  </a:txBody>
                  <a:tcPr marL="8066" marR="8066" marT="8066" marB="0" anchor="ctr"/>
                </a:tc>
                <a:extLst>
                  <a:ext uri="{0D108BD9-81ED-4DB2-BD59-A6C34878D82A}">
                    <a16:rowId xmlns:a16="http://schemas.microsoft.com/office/drawing/2014/main" val="1991213843"/>
                  </a:ext>
                </a:extLst>
              </a:tr>
            </a:tbl>
          </a:graphicData>
        </a:graphic>
      </p:graphicFrame>
      <p:sp>
        <p:nvSpPr>
          <p:cNvPr id="22" name="CuadroTexto 21">
            <a:extLst>
              <a:ext uri="{FF2B5EF4-FFF2-40B4-BE49-F238E27FC236}">
                <a16:creationId xmlns:a16="http://schemas.microsoft.com/office/drawing/2014/main" id="{AAFA69BB-4EB5-4DDB-B4B4-28B39C4416FA}"/>
              </a:ext>
            </a:extLst>
          </p:cNvPr>
          <p:cNvSpPr txBox="1"/>
          <p:nvPr/>
        </p:nvSpPr>
        <p:spPr>
          <a:xfrm>
            <a:off x="573734" y="4556456"/>
            <a:ext cx="11089346" cy="1169551"/>
          </a:xfrm>
          <a:prstGeom prst="rect">
            <a:avLst/>
          </a:prstGeom>
          <a:noFill/>
        </p:spPr>
        <p:txBody>
          <a:bodyPr wrap="square">
            <a:spAutoFit/>
          </a:bodyPr>
          <a:lstStyle/>
          <a:p>
            <a:r>
              <a:rPr lang="es-ES" dirty="0"/>
              <a:t>Necesitamos un número </a:t>
            </a:r>
            <a:r>
              <a:rPr lang="es-ES" b="1" dirty="0"/>
              <a:t>par de caracteres</a:t>
            </a:r>
            <a:r>
              <a:rPr lang="es-ES" dirty="0"/>
              <a:t> (porque estamos usando una matriz 2×2).</a:t>
            </a:r>
            <a:br>
              <a:rPr lang="es-ES" dirty="0"/>
            </a:br>
            <a:r>
              <a:rPr lang="es-ES" dirty="0"/>
              <a:t>El texto original tiene 33 caracteres, por lo que agregamos una </a:t>
            </a:r>
            <a:r>
              <a:rPr lang="es-ES" b="1" dirty="0"/>
              <a:t>"X" (23)</a:t>
            </a:r>
            <a:r>
              <a:rPr lang="es-ES" dirty="0"/>
              <a:t> como relleno al final para completar el par.</a:t>
            </a:r>
          </a:p>
          <a:p>
            <a:endParaRPr lang="es-ES" dirty="0"/>
          </a:p>
          <a:p>
            <a:r>
              <a:rPr lang="es-ES" b="1" dirty="0"/>
              <a:t>Texto numérico con relleno:</a:t>
            </a:r>
          </a:p>
          <a:p>
            <a:r>
              <a:rPr lang="es-ES" dirty="0"/>
              <a:t>(18,8),(18,19),(4,12),(0,18),(26,14),(15,4),(17,0),(19,8),(21,14),(18,26),(6,17),(20,15),(14,26),(1,26),(20,13),(4,12),(8,23)(18,8),……, (8,23)</a:t>
            </a:r>
            <a:endParaRPr lang="es-EC" dirty="0"/>
          </a:p>
        </p:txBody>
      </p:sp>
    </p:spTree>
    <p:extLst>
      <p:ext uri="{BB962C8B-B14F-4D97-AF65-F5344CB8AC3E}">
        <p14:creationId xmlns:p14="http://schemas.microsoft.com/office/powerpoint/2010/main" val="3369742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116">
                                            <p:txEl>
                                              <p:pRg st="0" end="0"/>
                                            </p:txEl>
                                          </p:spTgt>
                                        </p:tgtEl>
                                        <p:attrNameLst>
                                          <p:attrName>style.visibility</p:attrName>
                                        </p:attrNameLst>
                                      </p:cBhvr>
                                      <p:to>
                                        <p:strVal val="visible"/>
                                      </p:to>
                                    </p:set>
                                    <p:animEffect transition="in" filter="fade">
                                      <p:cBhvr>
                                        <p:cTn id="7" dur="500"/>
                                        <p:tgtEl>
                                          <p:spTgt spid="1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
          <p:cNvSpPr txBox="1"/>
          <p:nvPr/>
        </p:nvSpPr>
        <p:spPr>
          <a:xfrm>
            <a:off x="573734" y="1201271"/>
            <a:ext cx="11089347" cy="369291"/>
          </a:xfrm>
          <a:prstGeom prst="rect">
            <a:avLst/>
          </a:prstGeom>
          <a:noFill/>
          <a:ln>
            <a:noFill/>
          </a:ln>
        </p:spPr>
        <p:txBody>
          <a:bodyPr spcFirstLastPara="1" wrap="square" lIns="45700" tIns="45700" rIns="45700" bIns="45700" anchor="t" anchorCtr="0">
            <a:spAutoFit/>
          </a:bodyPr>
          <a:lstStyle/>
          <a:p>
            <a:pPr lvl="0" algn="just"/>
            <a:endParaRPr sz="1800" i="0" u="none" strike="noStrike" cap="none" dirty="0">
              <a:solidFill>
                <a:srgbClr val="3F3F3F"/>
              </a:solidFill>
              <a:latin typeface="Calibri"/>
              <a:ea typeface="Calibri"/>
              <a:cs typeface="Calibri"/>
              <a:sym typeface="Calibri"/>
            </a:endParaRPr>
          </a:p>
        </p:txBody>
      </p:sp>
      <p:sp>
        <p:nvSpPr>
          <p:cNvPr id="117" name="Google Shape;117;p2"/>
          <p:cNvSpPr txBox="1"/>
          <p:nvPr/>
        </p:nvSpPr>
        <p:spPr>
          <a:xfrm>
            <a:off x="573734" y="273023"/>
            <a:ext cx="8875066" cy="830956"/>
          </a:xfrm>
          <a:prstGeom prst="rect">
            <a:avLst/>
          </a:prstGeom>
          <a:noFill/>
          <a:ln>
            <a:noFill/>
          </a:ln>
        </p:spPr>
        <p:txBody>
          <a:bodyPr spcFirstLastPara="1" wrap="square" lIns="45700" tIns="45700" rIns="45700" bIns="45700" anchor="t" anchorCtr="0">
            <a:spAutoFit/>
          </a:bodyPr>
          <a:lstStyle/>
          <a:p>
            <a:pPr marL="0" marR="0" lvl="0" indent="0" algn="l" rtl="0">
              <a:spcBef>
                <a:spcPts val="0"/>
              </a:spcBef>
              <a:spcAft>
                <a:spcPts val="0"/>
              </a:spcAft>
              <a:buNone/>
            </a:pPr>
            <a:r>
              <a:rPr lang="es-EC" sz="4800" b="1" i="0" u="none" strike="noStrike" cap="none" dirty="0">
                <a:solidFill>
                  <a:srgbClr val="000000"/>
                </a:solidFill>
                <a:latin typeface="verdana" panose="020B0604030504040204" pitchFamily="34" charset="0"/>
                <a:ea typeface="Arial"/>
                <a:cs typeface="Arial"/>
                <a:sym typeface="Arial"/>
              </a:rPr>
              <a:t>Demostración Practica 3</a:t>
            </a:r>
            <a:endParaRPr sz="400" b="0" i="0" u="none" strike="noStrike" cap="none" dirty="0">
              <a:solidFill>
                <a:srgbClr val="000000"/>
              </a:solidFill>
              <a:latin typeface="Arial"/>
              <a:ea typeface="Arial"/>
              <a:cs typeface="Arial"/>
              <a:sym typeface="Arial"/>
            </a:endParaRPr>
          </a:p>
        </p:txBody>
      </p:sp>
      <p:pic>
        <p:nvPicPr>
          <p:cNvPr id="3" name="Imagen 2">
            <a:extLst>
              <a:ext uri="{FF2B5EF4-FFF2-40B4-BE49-F238E27FC236}">
                <a16:creationId xmlns:a16="http://schemas.microsoft.com/office/drawing/2014/main" id="{7794C34F-7C46-443B-93BF-18EBA7AAFC38}"/>
              </a:ext>
            </a:extLst>
          </p:cNvPr>
          <p:cNvPicPr>
            <a:picLocks noChangeAspect="1"/>
          </p:cNvPicPr>
          <p:nvPr/>
        </p:nvPicPr>
        <p:blipFill>
          <a:blip r:embed="rId3"/>
          <a:stretch>
            <a:fillRect/>
          </a:stretch>
        </p:blipFill>
        <p:spPr>
          <a:xfrm>
            <a:off x="599041" y="1667854"/>
            <a:ext cx="1609950" cy="4191585"/>
          </a:xfrm>
          <a:prstGeom prst="rect">
            <a:avLst/>
          </a:prstGeom>
        </p:spPr>
      </p:pic>
      <mc:AlternateContent xmlns:mc="http://schemas.openxmlformats.org/markup-compatibility/2006">
        <mc:Choice xmlns:a14="http://schemas.microsoft.com/office/drawing/2010/main" Requires="a14">
          <p:sp>
            <p:nvSpPr>
              <p:cNvPr id="14" name="CuadroTexto 13">
                <a:extLst>
                  <a:ext uri="{FF2B5EF4-FFF2-40B4-BE49-F238E27FC236}">
                    <a16:creationId xmlns:a16="http://schemas.microsoft.com/office/drawing/2014/main" id="{145FCBC8-005E-460D-B996-44DEDC6E26EF}"/>
                  </a:ext>
                </a:extLst>
              </p:cNvPr>
              <p:cNvSpPr txBox="1"/>
              <p:nvPr/>
            </p:nvSpPr>
            <p:spPr>
              <a:xfrm>
                <a:off x="2474258" y="1201271"/>
                <a:ext cx="8566824" cy="1097929"/>
              </a:xfrm>
              <a:prstGeom prst="rect">
                <a:avLst/>
              </a:prstGeom>
              <a:noFill/>
            </p:spPr>
            <p:txBody>
              <a:bodyPr wrap="square">
                <a:spAutoFit/>
              </a:bodyPr>
              <a:lstStyle/>
              <a:p>
                <a:r>
                  <a:rPr lang="es-ES" b="1" dirty="0"/>
                  <a:t>Paso 2: Selección de la Matriz Clave</a:t>
                </a:r>
              </a:p>
              <a:p>
                <a:r>
                  <a:rPr lang="es-ES" dirty="0"/>
                  <a:t>Usamos la matriz </a:t>
                </a:r>
                <a:r>
                  <a:rPr lang="es-ES" b="1" dirty="0"/>
                  <a:t>K</a:t>
                </a:r>
                <a:r>
                  <a:rPr lang="es-ES" dirty="0"/>
                  <a:t>:</a:t>
                </a:r>
                <a14:m>
                  <m:oMath xmlns:m="http://schemas.openxmlformats.org/officeDocument/2006/math">
                    <m:d>
                      <m:dPr>
                        <m:begChr m:val="["/>
                        <m:endChr m:val="]"/>
                        <m:ctrlPr>
                          <a:rPr lang="es-ES" i="1" smtClean="0">
                            <a:latin typeface="Cambria Math" panose="02040503050406030204" pitchFamily="18" charset="0"/>
                          </a:rPr>
                        </m:ctrlPr>
                      </m:dPr>
                      <m:e>
                        <m:m>
                          <m:mPr>
                            <m:mcs>
                              <m:mc>
                                <m:mcPr>
                                  <m:count m:val="2"/>
                                  <m:mcJc m:val="center"/>
                                </m:mcPr>
                              </m:mc>
                            </m:mcs>
                            <m:ctrlPr>
                              <a:rPr lang="es-ES" i="1" smtClean="0">
                                <a:latin typeface="Cambria Math" panose="02040503050406030204" pitchFamily="18" charset="0"/>
                              </a:rPr>
                            </m:ctrlPr>
                          </m:mPr>
                          <m:mr>
                            <m:e>
                              <m:r>
                                <m:rPr>
                                  <m:brk m:alnAt="7"/>
                                </m:rPr>
                                <a:rPr lang="es-EC" b="0" i="1" smtClean="0">
                                  <a:latin typeface="Cambria Math" panose="02040503050406030204" pitchFamily="18" charset="0"/>
                                </a:rPr>
                                <m:t>3</m:t>
                              </m:r>
                            </m:e>
                            <m:e>
                              <m:r>
                                <a:rPr lang="es-EC" b="0" i="1" smtClean="0">
                                  <a:latin typeface="Cambria Math" panose="02040503050406030204" pitchFamily="18" charset="0"/>
                                </a:rPr>
                                <m:t>3</m:t>
                              </m:r>
                            </m:e>
                          </m:mr>
                          <m:mr>
                            <m:e>
                              <m:r>
                                <a:rPr lang="es-EC" b="0" i="1" smtClean="0">
                                  <a:latin typeface="Cambria Math" panose="02040503050406030204" pitchFamily="18" charset="0"/>
                                </a:rPr>
                                <m:t>2</m:t>
                              </m:r>
                            </m:e>
                            <m:e>
                              <m:r>
                                <a:rPr lang="es-EC" b="0" i="1" smtClean="0">
                                  <a:latin typeface="Cambria Math" panose="02040503050406030204" pitchFamily="18" charset="0"/>
                                </a:rPr>
                                <m:t>5</m:t>
                              </m:r>
                            </m:e>
                          </m:mr>
                        </m:m>
                      </m:e>
                    </m:d>
                  </m:oMath>
                </a14:m>
                <a:endParaRPr lang="es-ES" dirty="0"/>
              </a:p>
              <a:p>
                <a:r>
                  <a:rPr lang="es-ES" dirty="0"/>
                  <a:t>Este es un punto clave, ya que la matriz debe ser invertible en </a:t>
                </a:r>
                <a:r>
                  <a:rPr lang="es-ES" b="1" dirty="0"/>
                  <a:t>módulo 27</a:t>
                </a:r>
                <a:r>
                  <a:rPr lang="es-ES" dirty="0"/>
                  <a:t> para que el texto cifrado pueda descifrarse correctamente.</a:t>
                </a:r>
              </a:p>
            </p:txBody>
          </p:sp>
        </mc:Choice>
        <mc:Fallback>
          <p:sp>
            <p:nvSpPr>
              <p:cNvPr id="14" name="CuadroTexto 13">
                <a:extLst>
                  <a:ext uri="{FF2B5EF4-FFF2-40B4-BE49-F238E27FC236}">
                    <a16:creationId xmlns:a16="http://schemas.microsoft.com/office/drawing/2014/main" id="{145FCBC8-005E-460D-B996-44DEDC6E26EF}"/>
                  </a:ext>
                </a:extLst>
              </p:cNvPr>
              <p:cNvSpPr txBox="1">
                <a:spLocks noRot="1" noChangeAspect="1" noMove="1" noResize="1" noEditPoints="1" noAdjustHandles="1" noChangeArrowheads="1" noChangeShapeType="1" noTextEdit="1"/>
              </p:cNvSpPr>
              <p:nvPr/>
            </p:nvSpPr>
            <p:spPr>
              <a:xfrm>
                <a:off x="2474258" y="1201271"/>
                <a:ext cx="8566824" cy="1097929"/>
              </a:xfrm>
              <a:prstGeom prst="rect">
                <a:avLst/>
              </a:prstGeom>
              <a:blipFill>
                <a:blip r:embed="rId4"/>
                <a:stretch>
                  <a:fillRect l="-214" t="-1111" b="-5556"/>
                </a:stretch>
              </a:blipFill>
            </p:spPr>
            <p:txBody>
              <a:bodyPr/>
              <a:lstStyle/>
              <a:p>
                <a:r>
                  <a:rPr lang="es-EC">
                    <a:noFill/>
                  </a:rPr>
                  <a:t> </a:t>
                </a:r>
              </a:p>
            </p:txBody>
          </p:sp>
        </mc:Fallback>
      </mc:AlternateContent>
      <mc:AlternateContent xmlns:mc="http://schemas.openxmlformats.org/markup-compatibility/2006">
        <mc:Choice xmlns:a14="http://schemas.microsoft.com/office/drawing/2010/main" Requires="a14">
          <p:sp>
            <p:nvSpPr>
              <p:cNvPr id="15" name="CuadroTexto 14">
                <a:extLst>
                  <a:ext uri="{FF2B5EF4-FFF2-40B4-BE49-F238E27FC236}">
                    <a16:creationId xmlns:a16="http://schemas.microsoft.com/office/drawing/2014/main" id="{91A69EC8-D0BD-4A7F-B567-742426455DF5}"/>
                  </a:ext>
                </a:extLst>
              </p:cNvPr>
              <p:cNvSpPr txBox="1"/>
              <p:nvPr/>
            </p:nvSpPr>
            <p:spPr>
              <a:xfrm>
                <a:off x="2474257" y="2381031"/>
                <a:ext cx="8399931" cy="3970318"/>
              </a:xfrm>
              <a:prstGeom prst="rect">
                <a:avLst/>
              </a:prstGeom>
              <a:noFill/>
            </p:spPr>
            <p:txBody>
              <a:bodyPr wrap="square">
                <a:spAutoFit/>
              </a:bodyPr>
              <a:lstStyle/>
              <a:p>
                <a:r>
                  <a:rPr lang="es-ES" b="1" dirty="0"/>
                  <a:t>Paso 3: Multiplicación de Matrices</a:t>
                </a:r>
              </a:p>
              <a:p>
                <a:r>
                  <a:rPr lang="es-ES" dirty="0"/>
                  <a:t>Para cifrar, usamos la ecuación: </a:t>
                </a:r>
                <a14:m>
                  <m:oMath xmlns:m="http://schemas.openxmlformats.org/officeDocument/2006/math">
                    <m:r>
                      <a:rPr lang="es-EC" b="0" i="1" smtClean="0">
                        <a:latin typeface="Cambria Math" panose="02040503050406030204" pitchFamily="18" charset="0"/>
                      </a:rPr>
                      <m:t>𝐶</m:t>
                    </m:r>
                    <m:r>
                      <a:rPr lang="es-EC" b="0" i="1" smtClean="0">
                        <a:latin typeface="Cambria Math" panose="02040503050406030204" pitchFamily="18" charset="0"/>
                      </a:rPr>
                      <m:t>=</m:t>
                    </m:r>
                    <m:r>
                      <a:rPr lang="es-EC" b="0" i="1" smtClean="0">
                        <a:latin typeface="Cambria Math" panose="02040503050406030204" pitchFamily="18" charset="0"/>
                      </a:rPr>
                      <m:t>𝐾𝑥𝑃</m:t>
                    </m:r>
                    <m:r>
                      <a:rPr lang="es-EC" b="0" i="1" smtClean="0">
                        <a:latin typeface="Cambria Math" panose="02040503050406030204" pitchFamily="18" charset="0"/>
                      </a:rPr>
                      <m:t> </m:t>
                    </m:r>
                    <m:r>
                      <a:rPr lang="es-EC" b="0" i="1" smtClean="0">
                        <a:latin typeface="Cambria Math" panose="02040503050406030204" pitchFamily="18" charset="0"/>
                      </a:rPr>
                      <m:t>𝑚𝑜𝑑</m:t>
                    </m:r>
                    <m:r>
                      <a:rPr lang="es-EC" b="0" i="1" smtClean="0">
                        <a:latin typeface="Cambria Math" panose="02040503050406030204" pitchFamily="18" charset="0"/>
                      </a:rPr>
                      <m:t> 27</m:t>
                    </m:r>
                  </m:oMath>
                </a14:m>
                <a:endParaRPr lang="es-EC" b="0" dirty="0"/>
              </a:p>
              <a:p>
                <a:r>
                  <a:rPr lang="es-ES" dirty="0"/>
                  <a:t>Donde:</a:t>
                </a:r>
              </a:p>
              <a:p>
                <a:pPr>
                  <a:buFont typeface="Arial" panose="020B0604020202020204" pitchFamily="34" charset="0"/>
                  <a:buChar char="•"/>
                </a:pPr>
                <a:r>
                  <a:rPr lang="es-ES" b="1" dirty="0"/>
                  <a:t>P</a:t>
                </a:r>
                <a:r>
                  <a:rPr lang="es-ES" dirty="0"/>
                  <a:t> es un vector con los valores de cada par de letras.</a:t>
                </a:r>
              </a:p>
              <a:p>
                <a:pPr>
                  <a:buFont typeface="Arial" panose="020B0604020202020204" pitchFamily="34" charset="0"/>
                  <a:buChar char="•"/>
                </a:pPr>
                <a:r>
                  <a:rPr lang="es-ES" b="1" dirty="0"/>
                  <a:t>K</a:t>
                </a:r>
                <a:r>
                  <a:rPr lang="es-ES" dirty="0"/>
                  <a:t> es la matriz clave.</a:t>
                </a:r>
              </a:p>
              <a:p>
                <a:pPr>
                  <a:buFont typeface="Arial" panose="020B0604020202020204" pitchFamily="34" charset="0"/>
                  <a:buChar char="•"/>
                </a:pPr>
                <a:r>
                  <a:rPr lang="es-ES" b="1" dirty="0"/>
                  <a:t>C</a:t>
                </a:r>
                <a:r>
                  <a:rPr lang="es-ES" dirty="0"/>
                  <a:t> es el resultado cifrado.</a:t>
                </a:r>
              </a:p>
              <a:p>
                <a:endParaRPr lang="es-ES" dirty="0"/>
              </a:p>
              <a:p>
                <a:r>
                  <a:rPr lang="es-ES" dirty="0"/>
                  <a:t>Ejemplo con el primer par </a:t>
                </a:r>
                <a:r>
                  <a:rPr lang="es-ES" b="1" dirty="0"/>
                  <a:t>(18,8):</a:t>
                </a:r>
              </a:p>
              <a:p>
                <a:endParaRPr lang="es-ES" b="1" dirty="0"/>
              </a:p>
              <a:p>
                <a:r>
                  <a:rPr lang="es-ES" b="1" dirty="0"/>
                  <a:t>Convertimos estos valores a letras:</a:t>
                </a:r>
              </a:p>
              <a:p>
                <a:endParaRPr lang="es-ES" b="1" dirty="0"/>
              </a:p>
              <a:p>
                <a:r>
                  <a:rPr lang="es-ES" b="1" dirty="0"/>
                  <a:t>    24 → Y</a:t>
                </a:r>
              </a:p>
              <a:p>
                <a:r>
                  <a:rPr lang="es-ES" b="1" dirty="0"/>
                  <a:t>    22 → W</a:t>
                </a:r>
              </a:p>
              <a:p>
                <a:r>
                  <a:rPr lang="es-ES" b="1" dirty="0"/>
                  <a:t>El primer par (18,8) se cifró como "YW".</a:t>
                </a:r>
              </a:p>
              <a:p>
                <a:endParaRPr lang="es-ES" b="1" dirty="0"/>
              </a:p>
              <a:p>
                <a:r>
                  <a:rPr lang="es-ES" b="1" dirty="0"/>
                  <a:t>Hacemos lo mismo con todos los pares y obtenemos el texto cifrado completo:</a:t>
                </a:r>
              </a:p>
              <a:p>
                <a:r>
                  <a:rPr lang="es-ES" dirty="0"/>
                  <a:t>Texto: </a:t>
                </a:r>
                <a:r>
                  <a:rPr lang="es-ES" b="1" dirty="0"/>
                  <a:t>SISTEMAS OPERATIVOS GRUPO B UNEMI</a:t>
                </a:r>
                <a:endParaRPr lang="es-ES" dirty="0"/>
              </a:p>
              <a:p>
                <a:r>
                  <a:rPr lang="es-ES" dirty="0"/>
                  <a:t>Texto Cifrado:</a:t>
                </a:r>
                <a:r>
                  <a:rPr lang="es-ES" b="1" dirty="0"/>
                  <a:t> YWDXVOAJMODXYHAYYEYEPQYHMXAYSYVOMX</a:t>
                </a:r>
              </a:p>
            </p:txBody>
          </p:sp>
        </mc:Choice>
        <mc:Fallback>
          <p:sp>
            <p:nvSpPr>
              <p:cNvPr id="15" name="CuadroTexto 14">
                <a:extLst>
                  <a:ext uri="{FF2B5EF4-FFF2-40B4-BE49-F238E27FC236}">
                    <a16:creationId xmlns:a16="http://schemas.microsoft.com/office/drawing/2014/main" id="{91A69EC8-D0BD-4A7F-B567-742426455DF5}"/>
                  </a:ext>
                </a:extLst>
              </p:cNvPr>
              <p:cNvSpPr txBox="1">
                <a:spLocks noRot="1" noChangeAspect="1" noMove="1" noResize="1" noEditPoints="1" noAdjustHandles="1" noChangeArrowheads="1" noChangeShapeType="1" noTextEdit="1"/>
              </p:cNvSpPr>
              <p:nvPr/>
            </p:nvSpPr>
            <p:spPr>
              <a:xfrm>
                <a:off x="2474257" y="2381031"/>
                <a:ext cx="8399931" cy="3970318"/>
              </a:xfrm>
              <a:prstGeom prst="rect">
                <a:avLst/>
              </a:prstGeom>
              <a:blipFill>
                <a:blip r:embed="rId5"/>
                <a:stretch>
                  <a:fillRect l="-218" t="-307" b="-614"/>
                </a:stretch>
              </a:blipFill>
            </p:spPr>
            <p:txBody>
              <a:bodyPr/>
              <a:lstStyle/>
              <a:p>
                <a:r>
                  <a:rPr lang="es-EC">
                    <a:noFill/>
                  </a:rPr>
                  <a:t> </a:t>
                </a:r>
              </a:p>
            </p:txBody>
          </p:sp>
        </mc:Fallback>
      </mc:AlternateContent>
      <mc:AlternateContent xmlns:mc="http://schemas.openxmlformats.org/markup-compatibility/2006">
        <mc:Choice xmlns:a14="http://schemas.microsoft.com/office/drawing/2010/main" Requires="a14">
          <p:sp>
            <p:nvSpPr>
              <p:cNvPr id="18" name="CuadroTexto 17">
                <a:extLst>
                  <a:ext uri="{FF2B5EF4-FFF2-40B4-BE49-F238E27FC236}">
                    <a16:creationId xmlns:a16="http://schemas.microsoft.com/office/drawing/2014/main" id="{D555EBEA-C1B0-456F-ABD8-5D4B7F96214C}"/>
                  </a:ext>
                </a:extLst>
              </p:cNvPr>
              <p:cNvSpPr txBox="1"/>
              <p:nvPr/>
            </p:nvSpPr>
            <p:spPr>
              <a:xfrm>
                <a:off x="7356197" y="3109016"/>
                <a:ext cx="2720134" cy="2613151"/>
              </a:xfrm>
              <a:prstGeom prst="rect">
                <a:avLst/>
              </a:prstGeom>
              <a:noFill/>
            </p:spPr>
            <p:txBody>
              <a:bodyPr wrap="square">
                <a:spAutoFit/>
              </a:bodyPr>
              <a:lstStyle/>
              <a:p>
                <a:pPr algn="ctr"/>
                <a14:m>
                  <m:oMath xmlns:m="http://schemas.openxmlformats.org/officeDocument/2006/math">
                    <m:r>
                      <a:rPr lang="es-EC" b="0" i="1" smtClean="0">
                        <a:latin typeface="Cambria Math" panose="02040503050406030204" pitchFamily="18" charset="0"/>
                      </a:rPr>
                      <m:t>𝐶</m:t>
                    </m:r>
                    <m:r>
                      <a:rPr lang="es-EC" b="0" i="1" smtClean="0">
                        <a:latin typeface="Cambria Math" panose="02040503050406030204" pitchFamily="18" charset="0"/>
                      </a:rPr>
                      <m:t>=</m:t>
                    </m:r>
                    <m:d>
                      <m:dPr>
                        <m:begChr m:val="["/>
                        <m:endChr m:val="]"/>
                        <m:ctrlPr>
                          <a:rPr lang="es-ES" i="1">
                            <a:latin typeface="Cambria Math" panose="02040503050406030204" pitchFamily="18" charset="0"/>
                          </a:rPr>
                        </m:ctrlPr>
                      </m:dPr>
                      <m:e>
                        <m:m>
                          <m:mPr>
                            <m:mcs>
                              <m:mc>
                                <m:mcPr>
                                  <m:count m:val="2"/>
                                  <m:mcJc m:val="center"/>
                                </m:mcPr>
                              </m:mc>
                            </m:mcs>
                            <m:ctrlPr>
                              <a:rPr lang="es-ES" i="1">
                                <a:latin typeface="Cambria Math" panose="02040503050406030204" pitchFamily="18" charset="0"/>
                              </a:rPr>
                            </m:ctrlPr>
                          </m:mPr>
                          <m:mr>
                            <m:e>
                              <m:r>
                                <m:rPr>
                                  <m:brk m:alnAt="7"/>
                                </m:rPr>
                                <a:rPr lang="es-EC" i="1">
                                  <a:latin typeface="Cambria Math" panose="02040503050406030204" pitchFamily="18" charset="0"/>
                                </a:rPr>
                                <m:t>3</m:t>
                              </m:r>
                            </m:e>
                            <m:e>
                              <m:r>
                                <a:rPr lang="es-EC" i="1">
                                  <a:latin typeface="Cambria Math" panose="02040503050406030204" pitchFamily="18" charset="0"/>
                                </a:rPr>
                                <m:t>3</m:t>
                              </m:r>
                            </m:e>
                          </m:mr>
                          <m:mr>
                            <m:e>
                              <m:r>
                                <a:rPr lang="es-EC" i="1">
                                  <a:latin typeface="Cambria Math" panose="02040503050406030204" pitchFamily="18" charset="0"/>
                                </a:rPr>
                                <m:t>2</m:t>
                              </m:r>
                            </m:e>
                            <m:e>
                              <m:r>
                                <a:rPr lang="es-EC" i="1">
                                  <a:latin typeface="Cambria Math" panose="02040503050406030204" pitchFamily="18" charset="0"/>
                                </a:rPr>
                                <m:t>5</m:t>
                              </m:r>
                            </m:e>
                          </m:mr>
                        </m:m>
                      </m:e>
                    </m:d>
                  </m:oMath>
                </a14:m>
                <a:r>
                  <a:rPr lang="es-ES" dirty="0"/>
                  <a:t>x </a:t>
                </a:r>
                <a14:m>
                  <m:oMath xmlns:m="http://schemas.openxmlformats.org/officeDocument/2006/math">
                    <m:d>
                      <m:dPr>
                        <m:begChr m:val="["/>
                        <m:endChr m:val="]"/>
                        <m:ctrlPr>
                          <a:rPr lang="es-ES" i="1">
                            <a:latin typeface="Cambria Math" panose="02040503050406030204" pitchFamily="18" charset="0"/>
                          </a:rPr>
                        </m:ctrlPr>
                      </m:dPr>
                      <m:e>
                        <m:m>
                          <m:mPr>
                            <m:mcs>
                              <m:mc>
                                <m:mcPr>
                                  <m:count m:val="1"/>
                                  <m:mcJc m:val="center"/>
                                </m:mcPr>
                              </m:mc>
                            </m:mcs>
                            <m:ctrlPr>
                              <a:rPr lang="es-ES" i="1" smtClean="0">
                                <a:latin typeface="Cambria Math" panose="02040503050406030204" pitchFamily="18" charset="0"/>
                              </a:rPr>
                            </m:ctrlPr>
                          </m:mPr>
                          <m:mr>
                            <m:e>
                              <m:r>
                                <m:rPr>
                                  <m:brk m:alnAt="7"/>
                                </m:rPr>
                                <a:rPr lang="es-EC" b="0" i="1" smtClean="0">
                                  <a:latin typeface="Cambria Math" panose="02040503050406030204" pitchFamily="18" charset="0"/>
                                </a:rPr>
                                <m:t>1</m:t>
                              </m:r>
                              <m:r>
                                <a:rPr lang="es-EC" b="0" i="1" smtClean="0">
                                  <a:latin typeface="Cambria Math" panose="02040503050406030204" pitchFamily="18" charset="0"/>
                                </a:rPr>
                                <m:t>8</m:t>
                              </m:r>
                            </m:e>
                          </m:mr>
                          <m:mr>
                            <m:e>
                              <m:r>
                                <a:rPr lang="es-EC" b="0" i="1" smtClean="0">
                                  <a:latin typeface="Cambria Math" panose="02040503050406030204" pitchFamily="18" charset="0"/>
                                </a:rPr>
                                <m:t>8</m:t>
                              </m:r>
                            </m:e>
                          </m:mr>
                        </m:m>
                      </m:e>
                    </m:d>
                    <m:r>
                      <a:rPr lang="es-EC" b="0" i="1" smtClean="0">
                        <a:latin typeface="Cambria Math" panose="02040503050406030204" pitchFamily="18" charset="0"/>
                      </a:rPr>
                      <m:t>𝑚𝑜𝑑</m:t>
                    </m:r>
                    <m:r>
                      <a:rPr lang="es-EC" b="0" i="1" smtClean="0">
                        <a:latin typeface="Cambria Math" panose="02040503050406030204" pitchFamily="18" charset="0"/>
                      </a:rPr>
                      <m:t> 27</m:t>
                    </m:r>
                  </m:oMath>
                </a14:m>
                <a:endParaRPr lang="es-EC" b="0" dirty="0"/>
              </a:p>
              <a:p>
                <a:pPr algn="ctr"/>
                <a:endParaRPr lang="es-EC" b="0" dirty="0"/>
              </a:p>
              <a:p>
                <a:pPr algn="ctr"/>
                <a14:m>
                  <m:oMathPara xmlns:m="http://schemas.openxmlformats.org/officeDocument/2006/math">
                    <m:oMathParaPr>
                      <m:jc m:val="centerGroup"/>
                    </m:oMathParaPr>
                    <m:oMath xmlns:m="http://schemas.openxmlformats.org/officeDocument/2006/math">
                      <m:r>
                        <a:rPr lang="es-EC" b="0" i="1" smtClean="0">
                          <a:latin typeface="Cambria Math" panose="02040503050406030204" pitchFamily="18" charset="0"/>
                        </a:rPr>
                        <m:t>𝐶</m:t>
                      </m:r>
                      <m:r>
                        <a:rPr lang="es-EC" b="0" i="1" smtClean="0">
                          <a:latin typeface="Cambria Math" panose="02040503050406030204" pitchFamily="18" charset="0"/>
                        </a:rPr>
                        <m:t>=</m:t>
                      </m:r>
                      <m:d>
                        <m:dPr>
                          <m:begChr m:val="["/>
                          <m:endChr m:val="]"/>
                          <m:ctrlPr>
                            <a:rPr lang="es-ES" i="1">
                              <a:latin typeface="Cambria Math" panose="02040503050406030204" pitchFamily="18" charset="0"/>
                            </a:rPr>
                          </m:ctrlPr>
                        </m:dPr>
                        <m:e>
                          <m:m>
                            <m:mPr>
                              <m:mcs>
                                <m:mc>
                                  <m:mcPr>
                                    <m:count m:val="2"/>
                                    <m:mcJc m:val="center"/>
                                  </m:mcPr>
                                </m:mc>
                              </m:mcs>
                              <m:ctrlPr>
                                <a:rPr lang="es-ES" i="1">
                                  <a:latin typeface="Cambria Math" panose="02040503050406030204" pitchFamily="18" charset="0"/>
                                </a:rPr>
                              </m:ctrlPr>
                            </m:mPr>
                            <m:mr>
                              <m:e>
                                <m:r>
                                  <m:rPr>
                                    <m:brk m:alnAt="7"/>
                                  </m:rPr>
                                  <a:rPr lang="es-EC" i="1">
                                    <a:latin typeface="Cambria Math" panose="02040503050406030204" pitchFamily="18" charset="0"/>
                                  </a:rPr>
                                  <m:t>3</m:t>
                                </m:r>
                                <m:r>
                                  <a:rPr lang="es-EC" b="0" i="1" smtClean="0">
                                    <a:latin typeface="Cambria Math" panose="02040503050406030204" pitchFamily="18" charset="0"/>
                                  </a:rPr>
                                  <m:t>𝑥</m:t>
                                </m:r>
                                <m:r>
                                  <a:rPr lang="es-EC" b="0" i="1" smtClean="0">
                                    <a:latin typeface="Cambria Math" panose="02040503050406030204" pitchFamily="18" charset="0"/>
                                  </a:rPr>
                                  <m:t>18+</m:t>
                                </m:r>
                              </m:e>
                              <m:e>
                                <m:r>
                                  <a:rPr lang="es-EC" i="1">
                                    <a:latin typeface="Cambria Math" panose="02040503050406030204" pitchFamily="18" charset="0"/>
                                  </a:rPr>
                                  <m:t>3</m:t>
                                </m:r>
                                <m:r>
                                  <a:rPr lang="es-EC" b="0" i="1" smtClean="0">
                                    <a:latin typeface="Cambria Math" panose="02040503050406030204" pitchFamily="18" charset="0"/>
                                  </a:rPr>
                                  <m:t>𝑥</m:t>
                                </m:r>
                                <m:r>
                                  <a:rPr lang="es-EC" b="0" i="1" smtClean="0">
                                    <a:latin typeface="Cambria Math" panose="02040503050406030204" pitchFamily="18" charset="0"/>
                                  </a:rPr>
                                  <m:t>8</m:t>
                                </m:r>
                              </m:e>
                            </m:mr>
                            <m:mr>
                              <m:e>
                                <m:r>
                                  <a:rPr lang="es-EC" i="1">
                                    <a:latin typeface="Cambria Math" panose="02040503050406030204" pitchFamily="18" charset="0"/>
                                  </a:rPr>
                                  <m:t>2</m:t>
                                </m:r>
                                <m:r>
                                  <a:rPr lang="es-EC" b="0" i="1" smtClean="0">
                                    <a:latin typeface="Cambria Math" panose="02040503050406030204" pitchFamily="18" charset="0"/>
                                  </a:rPr>
                                  <m:t>𝑥</m:t>
                                </m:r>
                                <m:r>
                                  <a:rPr lang="es-EC" b="0" i="1" smtClean="0">
                                    <a:latin typeface="Cambria Math" panose="02040503050406030204" pitchFamily="18" charset="0"/>
                                  </a:rPr>
                                  <m:t>18+</m:t>
                                </m:r>
                              </m:e>
                              <m:e>
                                <m:r>
                                  <a:rPr lang="es-EC" i="1">
                                    <a:latin typeface="Cambria Math" panose="02040503050406030204" pitchFamily="18" charset="0"/>
                                  </a:rPr>
                                  <m:t>5</m:t>
                                </m:r>
                                <m:r>
                                  <a:rPr lang="es-EC" b="0" i="1" smtClean="0">
                                    <a:latin typeface="Cambria Math" panose="02040503050406030204" pitchFamily="18" charset="0"/>
                                  </a:rPr>
                                  <m:t>8</m:t>
                                </m:r>
                              </m:e>
                            </m:mr>
                          </m:m>
                        </m:e>
                      </m:d>
                      <m:r>
                        <a:rPr lang="es-EC" b="0" i="1" smtClean="0">
                          <a:latin typeface="Cambria Math" panose="02040503050406030204" pitchFamily="18" charset="0"/>
                        </a:rPr>
                        <m:t>𝑚𝑜𝑑</m:t>
                      </m:r>
                      <m:r>
                        <a:rPr lang="es-EC" b="0" i="1" smtClean="0">
                          <a:latin typeface="Cambria Math" panose="02040503050406030204" pitchFamily="18" charset="0"/>
                        </a:rPr>
                        <m:t> 27</m:t>
                      </m:r>
                    </m:oMath>
                  </m:oMathPara>
                </a14:m>
                <a:endParaRPr lang="es-EC" b="0" dirty="0"/>
              </a:p>
              <a:p>
                <a:pPr algn="ctr"/>
                <a:endParaRPr lang="es-EC" b="0" dirty="0"/>
              </a:p>
              <a:p>
                <a:pPr algn="ctr"/>
                <a14:m>
                  <m:oMath xmlns:m="http://schemas.openxmlformats.org/officeDocument/2006/math">
                    <m:r>
                      <a:rPr lang="es-EC" b="0" i="1" smtClean="0">
                        <a:latin typeface="Cambria Math" panose="02040503050406030204" pitchFamily="18" charset="0"/>
                      </a:rPr>
                      <m:t>𝐶</m:t>
                    </m:r>
                    <m:r>
                      <a:rPr lang="es-EC" b="0" i="1" smtClean="0">
                        <a:latin typeface="Cambria Math" panose="02040503050406030204" pitchFamily="18" charset="0"/>
                      </a:rPr>
                      <m:t>=</m:t>
                    </m:r>
                  </m:oMath>
                </a14:m>
                <a:r>
                  <a:rPr lang="es-ES" dirty="0"/>
                  <a:t> </a:t>
                </a:r>
                <a14:m>
                  <m:oMath xmlns:m="http://schemas.openxmlformats.org/officeDocument/2006/math">
                    <m:d>
                      <m:dPr>
                        <m:begChr m:val="["/>
                        <m:endChr m:val="]"/>
                        <m:ctrlPr>
                          <a:rPr lang="es-ES" i="1">
                            <a:latin typeface="Cambria Math" panose="02040503050406030204" pitchFamily="18" charset="0"/>
                          </a:rPr>
                        </m:ctrlPr>
                      </m:dPr>
                      <m:e>
                        <m:m>
                          <m:mPr>
                            <m:mcs>
                              <m:mc>
                                <m:mcPr>
                                  <m:count m:val="1"/>
                                  <m:mcJc m:val="center"/>
                                </m:mcPr>
                              </m:mc>
                            </m:mcs>
                            <m:ctrlPr>
                              <a:rPr lang="es-ES" i="1" smtClean="0">
                                <a:latin typeface="Cambria Math" panose="02040503050406030204" pitchFamily="18" charset="0"/>
                              </a:rPr>
                            </m:ctrlPr>
                          </m:mPr>
                          <m:mr>
                            <m:e>
                              <m:r>
                                <a:rPr lang="es-EC" b="0" i="1" smtClean="0">
                                  <a:latin typeface="Cambria Math" panose="02040503050406030204" pitchFamily="18" charset="0"/>
                                </a:rPr>
                                <m:t>78 </m:t>
                              </m:r>
                              <m:r>
                                <a:rPr lang="es-EC" b="0" i="1" smtClean="0">
                                  <a:latin typeface="Cambria Math" panose="02040503050406030204" pitchFamily="18" charset="0"/>
                                </a:rPr>
                                <m:t>𝑚𝑜𝑑</m:t>
                              </m:r>
                              <m:r>
                                <a:rPr lang="es-EC" b="0" i="1" smtClean="0">
                                  <a:latin typeface="Cambria Math" panose="02040503050406030204" pitchFamily="18" charset="0"/>
                                </a:rPr>
                                <m:t> 27</m:t>
                              </m:r>
                            </m:e>
                          </m:mr>
                          <m:mr>
                            <m:e>
                              <m:r>
                                <a:rPr lang="es-EC" b="0" i="1" smtClean="0">
                                  <a:latin typeface="Cambria Math" panose="02040503050406030204" pitchFamily="18" charset="0"/>
                                </a:rPr>
                                <m:t>76 </m:t>
                              </m:r>
                              <m:r>
                                <a:rPr lang="es-EC" b="0" i="1" smtClean="0">
                                  <a:latin typeface="Cambria Math" panose="02040503050406030204" pitchFamily="18" charset="0"/>
                                </a:rPr>
                                <m:t>𝑚𝑜𝑑</m:t>
                              </m:r>
                              <m:r>
                                <a:rPr lang="es-EC" b="0" i="1" smtClean="0">
                                  <a:latin typeface="Cambria Math" panose="02040503050406030204" pitchFamily="18" charset="0"/>
                                </a:rPr>
                                <m:t> 27</m:t>
                              </m:r>
                            </m:e>
                          </m:mr>
                        </m:m>
                      </m:e>
                    </m:d>
                  </m:oMath>
                </a14:m>
                <a:endParaRPr lang="es-EC" b="0" dirty="0"/>
              </a:p>
              <a:p>
                <a:pPr algn="ctr"/>
                <a:endParaRPr lang="es-EC" b="0" dirty="0"/>
              </a:p>
              <a:p>
                <a:pPr algn="ctr"/>
                <a14:m>
                  <m:oMath xmlns:m="http://schemas.openxmlformats.org/officeDocument/2006/math">
                    <m:r>
                      <a:rPr lang="es-EC" b="0" i="1" smtClean="0">
                        <a:latin typeface="Cambria Math" panose="02040503050406030204" pitchFamily="18" charset="0"/>
                      </a:rPr>
                      <m:t>𝐶</m:t>
                    </m:r>
                    <m:r>
                      <a:rPr lang="es-EC" b="0" i="1" smtClean="0">
                        <a:latin typeface="Cambria Math" panose="02040503050406030204" pitchFamily="18" charset="0"/>
                      </a:rPr>
                      <m:t>=</m:t>
                    </m:r>
                  </m:oMath>
                </a14:m>
                <a:r>
                  <a:rPr lang="es-ES" dirty="0"/>
                  <a:t> </a:t>
                </a:r>
                <a14:m>
                  <m:oMath xmlns:m="http://schemas.openxmlformats.org/officeDocument/2006/math">
                    <m:d>
                      <m:dPr>
                        <m:begChr m:val="["/>
                        <m:endChr m:val="]"/>
                        <m:ctrlPr>
                          <a:rPr lang="es-ES" i="1">
                            <a:latin typeface="Cambria Math" panose="02040503050406030204" pitchFamily="18" charset="0"/>
                          </a:rPr>
                        </m:ctrlPr>
                      </m:dPr>
                      <m:e>
                        <m:m>
                          <m:mPr>
                            <m:mcs>
                              <m:mc>
                                <m:mcPr>
                                  <m:count m:val="1"/>
                                  <m:mcJc m:val="center"/>
                                </m:mcPr>
                              </m:mc>
                            </m:mcs>
                            <m:ctrlPr>
                              <a:rPr lang="es-ES" i="1" smtClean="0">
                                <a:latin typeface="Cambria Math" panose="02040503050406030204" pitchFamily="18" charset="0"/>
                              </a:rPr>
                            </m:ctrlPr>
                          </m:mPr>
                          <m:mr>
                            <m:e>
                              <m:r>
                                <a:rPr lang="es-EC" b="0" i="1" smtClean="0">
                                  <a:latin typeface="Cambria Math" panose="02040503050406030204" pitchFamily="18" charset="0"/>
                                </a:rPr>
                                <m:t>24</m:t>
                              </m:r>
                            </m:e>
                          </m:mr>
                          <m:mr>
                            <m:e>
                              <m:r>
                                <a:rPr lang="es-EC" b="0" i="1" smtClean="0">
                                  <a:latin typeface="Cambria Math" panose="02040503050406030204" pitchFamily="18" charset="0"/>
                                </a:rPr>
                                <m:t>22</m:t>
                              </m:r>
                            </m:e>
                          </m:mr>
                        </m:m>
                      </m:e>
                    </m:d>
                  </m:oMath>
                </a14:m>
                <a:endParaRPr lang="es-EC" b="0" dirty="0"/>
              </a:p>
              <a:p>
                <a:endParaRPr lang="es-EC" b="0" dirty="0"/>
              </a:p>
              <a:p>
                <a:endParaRPr lang="es-EC" b="0" dirty="0"/>
              </a:p>
            </p:txBody>
          </p:sp>
        </mc:Choice>
        <mc:Fallback>
          <p:sp>
            <p:nvSpPr>
              <p:cNvPr id="18" name="CuadroTexto 17">
                <a:extLst>
                  <a:ext uri="{FF2B5EF4-FFF2-40B4-BE49-F238E27FC236}">
                    <a16:creationId xmlns:a16="http://schemas.microsoft.com/office/drawing/2014/main" id="{D555EBEA-C1B0-456F-ABD8-5D4B7F96214C}"/>
                  </a:ext>
                </a:extLst>
              </p:cNvPr>
              <p:cNvSpPr txBox="1">
                <a:spLocks noRot="1" noChangeAspect="1" noMove="1" noResize="1" noEditPoints="1" noAdjustHandles="1" noChangeArrowheads="1" noChangeShapeType="1" noTextEdit="1"/>
              </p:cNvSpPr>
              <p:nvPr/>
            </p:nvSpPr>
            <p:spPr>
              <a:xfrm>
                <a:off x="7356197" y="3109016"/>
                <a:ext cx="2720134" cy="2613151"/>
              </a:xfrm>
              <a:prstGeom prst="rect">
                <a:avLst/>
              </a:prstGeom>
              <a:blipFill>
                <a:blip r:embed="rId6"/>
                <a:stretch>
                  <a:fillRect/>
                </a:stretch>
              </a:blipFill>
            </p:spPr>
            <p:txBody>
              <a:bodyPr/>
              <a:lstStyle/>
              <a:p>
                <a:r>
                  <a:rPr lang="es-EC">
                    <a:noFill/>
                  </a:rPr>
                  <a:t> </a:t>
                </a:r>
              </a:p>
            </p:txBody>
          </p:sp>
        </mc:Fallback>
      </mc:AlternateContent>
    </p:spTree>
    <p:extLst>
      <p:ext uri="{BB962C8B-B14F-4D97-AF65-F5344CB8AC3E}">
        <p14:creationId xmlns:p14="http://schemas.microsoft.com/office/powerpoint/2010/main" val="2601477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116">
                                            <p:txEl>
                                              <p:pRg st="0" end="0"/>
                                            </p:txEl>
                                          </p:spTgt>
                                        </p:tgtEl>
                                        <p:attrNameLst>
                                          <p:attrName>style.visibility</p:attrName>
                                        </p:attrNameLst>
                                      </p:cBhvr>
                                      <p:to>
                                        <p:strVal val="visible"/>
                                      </p:to>
                                    </p:set>
                                    <p:animEffect transition="in" filter="fade">
                                      <p:cBhvr>
                                        <p:cTn id="7" dur="500"/>
                                        <p:tgtEl>
                                          <p:spTgt spid="1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42"/>
          <p:cNvSpPr txBox="1">
            <a:spLocks noGrp="1"/>
          </p:cNvSpPr>
          <p:nvPr>
            <p:ph type="title"/>
          </p:nvPr>
        </p:nvSpPr>
        <p:spPr>
          <a:xfrm>
            <a:off x="609442" y="472816"/>
            <a:ext cx="4137728" cy="11430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accent6"/>
              </a:buClr>
              <a:buSzPts val="5400"/>
              <a:buFont typeface="Calibri"/>
              <a:buNone/>
            </a:pPr>
            <a:r>
              <a:rPr lang="es-ES" dirty="0">
                <a:solidFill>
                  <a:schemeClr val="accent6"/>
                </a:solidFill>
              </a:rPr>
              <a:t>BIBLIOGRAFÍA</a:t>
            </a:r>
            <a:endParaRPr dirty="0"/>
          </a:p>
        </p:txBody>
      </p:sp>
      <p:sp>
        <p:nvSpPr>
          <p:cNvPr id="606" name="Google Shape;606;p42"/>
          <p:cNvSpPr txBox="1">
            <a:spLocks noGrp="1"/>
          </p:cNvSpPr>
          <p:nvPr>
            <p:ph type="body" idx="1"/>
          </p:nvPr>
        </p:nvSpPr>
        <p:spPr>
          <a:xfrm>
            <a:off x="609442" y="1615816"/>
            <a:ext cx="10784272" cy="4525963"/>
          </a:xfrm>
          <a:prstGeom prst="rect">
            <a:avLst/>
          </a:prstGeom>
          <a:noFill/>
          <a:ln>
            <a:noFill/>
          </a:ln>
        </p:spPr>
        <p:txBody>
          <a:bodyPr spcFirstLastPara="1" wrap="square" lIns="91425" tIns="45700" rIns="91425" bIns="45700" anchor="t" anchorCtr="0">
            <a:normAutofit lnSpcReduction="10000"/>
          </a:bodyPr>
          <a:lstStyle/>
          <a:p>
            <a:pPr marL="0" lvl="0" indent="0" algn="just">
              <a:buNone/>
            </a:pPr>
            <a:r>
              <a:rPr lang="es-ES" dirty="0"/>
              <a:t>Pabón Cadavid, J. (2024). </a:t>
            </a:r>
            <a:r>
              <a:rPr lang="es-ES" dirty="0" err="1"/>
              <a:t>The</a:t>
            </a:r>
            <a:r>
              <a:rPr lang="es-ES" dirty="0"/>
              <a:t> </a:t>
            </a:r>
            <a:r>
              <a:rPr lang="es-ES" dirty="0" err="1"/>
              <a:t>cryptography</a:t>
            </a:r>
            <a:r>
              <a:rPr lang="es-ES" dirty="0"/>
              <a:t> and </a:t>
            </a:r>
            <a:r>
              <a:rPr lang="es-ES" dirty="0" err="1"/>
              <a:t>the</a:t>
            </a:r>
            <a:r>
              <a:rPr lang="es-ES" dirty="0"/>
              <a:t> </a:t>
            </a:r>
            <a:r>
              <a:rPr lang="es-ES" dirty="0" err="1"/>
              <a:t>protection</a:t>
            </a:r>
            <a:r>
              <a:rPr lang="es-ES" dirty="0"/>
              <a:t> </a:t>
            </a:r>
            <a:r>
              <a:rPr lang="es-ES" dirty="0" err="1"/>
              <a:t>of</a:t>
            </a:r>
            <a:r>
              <a:rPr lang="es-ES" dirty="0"/>
              <a:t> digital </a:t>
            </a:r>
            <a:r>
              <a:rPr lang="es-ES" dirty="0" err="1"/>
              <a:t>information</a:t>
            </a:r>
            <a:r>
              <a:rPr lang="es-ES" dirty="0"/>
              <a:t>. La Propiedad Inmaterial.</a:t>
            </a:r>
          </a:p>
          <a:p>
            <a:pPr marL="0" lvl="0" indent="0" algn="just">
              <a:buNone/>
            </a:pPr>
            <a:endParaRPr lang="es-ES" dirty="0"/>
          </a:p>
          <a:p>
            <a:pPr marL="0" lvl="0" indent="0" algn="just">
              <a:buNone/>
            </a:pPr>
            <a:r>
              <a:rPr lang="es-ES" dirty="0"/>
              <a:t>¿Qué es la criptografía cuántica? (2024, mayo 6). Ibm.com. https://www.ibm.com/es-es/topics/quantum-cryptography?</a:t>
            </a:r>
          </a:p>
          <a:p>
            <a:pPr marL="0" lvl="0" indent="0" algn="just">
              <a:buNone/>
            </a:pPr>
            <a:endParaRPr lang="es-ES" dirty="0"/>
          </a:p>
          <a:p>
            <a:pPr marL="0" lvl="0" indent="0" algn="just">
              <a:buNone/>
            </a:pPr>
            <a:r>
              <a:rPr lang="es-ES" dirty="0"/>
              <a:t>Edu.co. Recuperado el 7 de febrero de 2025, de https://revistas.uexternado.edu.co/index.php/propin/article/view/2476/3636</a:t>
            </a:r>
          </a:p>
          <a:p>
            <a:pPr marL="0" lvl="0" indent="0" algn="just">
              <a:buNone/>
            </a:pPr>
            <a:endParaRPr lang="es-ES" dirty="0"/>
          </a:p>
          <a:p>
            <a:pPr marL="0" lvl="0" indent="0" algn="just">
              <a:buNone/>
            </a:pPr>
            <a:endParaRPr lang="es-ES" dirty="0"/>
          </a:p>
          <a:p>
            <a:pPr marL="0" lvl="0" indent="0" algn="just" rtl="0">
              <a:spcBef>
                <a:spcPts val="640"/>
              </a:spcBef>
              <a:spcAft>
                <a:spcPts val="0"/>
              </a:spcAft>
              <a:buClr>
                <a:schemeClr val="dk1"/>
              </a:buClr>
              <a:buSzPts val="3200"/>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6">
                                            <p:txEl>
                                              <p:pRg st="0" end="0"/>
                                            </p:txEl>
                                          </p:spTgt>
                                        </p:tgtEl>
                                        <p:attrNameLst>
                                          <p:attrName>style.visibility</p:attrName>
                                        </p:attrNameLst>
                                      </p:cBhvr>
                                      <p:to>
                                        <p:strVal val="visible"/>
                                      </p:to>
                                    </p:set>
                                    <p:animEffect transition="in" filter="fade">
                                      <p:cBhvr>
                                        <p:cTn id="7" dur="1000"/>
                                        <p:tgtEl>
                                          <p:spTgt spid="60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6">
                                            <p:txEl>
                                              <p:pRg st="2" end="2"/>
                                            </p:txEl>
                                          </p:spTgt>
                                        </p:tgtEl>
                                        <p:attrNameLst>
                                          <p:attrName>style.visibility</p:attrName>
                                        </p:attrNameLst>
                                      </p:cBhvr>
                                      <p:to>
                                        <p:strVal val="visible"/>
                                      </p:to>
                                    </p:set>
                                    <p:animEffect transition="in" filter="fade">
                                      <p:cBhvr>
                                        <p:cTn id="12" dur="1000"/>
                                        <p:tgtEl>
                                          <p:spTgt spid="60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6">
                                            <p:txEl>
                                              <p:pRg st="4" end="4"/>
                                            </p:txEl>
                                          </p:spTgt>
                                        </p:tgtEl>
                                        <p:attrNameLst>
                                          <p:attrName>style.visibility</p:attrName>
                                        </p:attrNameLst>
                                      </p:cBhvr>
                                      <p:to>
                                        <p:strVal val="visible"/>
                                      </p:to>
                                    </p:set>
                                    <p:animEffect transition="in" filter="fade">
                                      <p:cBhvr>
                                        <p:cTn id="17" dur="1000"/>
                                        <p:tgtEl>
                                          <p:spTgt spid="60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
          <p:cNvSpPr txBox="1"/>
          <p:nvPr/>
        </p:nvSpPr>
        <p:spPr>
          <a:xfrm>
            <a:off x="998372" y="2258174"/>
            <a:ext cx="7794723" cy="2677616"/>
          </a:xfrm>
          <a:prstGeom prst="rect">
            <a:avLst/>
          </a:prstGeom>
          <a:noFill/>
          <a:ln>
            <a:noFill/>
          </a:ln>
        </p:spPr>
        <p:txBody>
          <a:bodyPr spcFirstLastPara="1" wrap="square" lIns="45700" tIns="45700" rIns="45700" bIns="45700" anchor="t" anchorCtr="0">
            <a:spAutoFit/>
          </a:bodyPr>
          <a:lstStyle/>
          <a:p>
            <a:pPr marL="0" marR="0" lvl="0" indent="0" algn="just" rtl="0">
              <a:spcBef>
                <a:spcPts val="0"/>
              </a:spcBef>
              <a:spcAft>
                <a:spcPts val="0"/>
              </a:spcAft>
              <a:buNone/>
            </a:pPr>
            <a:r>
              <a:rPr lang="es-ES" sz="2800" b="1" i="0" u="none" strike="noStrike" cap="none" dirty="0">
                <a:solidFill>
                  <a:srgbClr val="EC8532"/>
                </a:solidFill>
                <a:latin typeface="Arial"/>
                <a:ea typeface="Arial"/>
                <a:cs typeface="Arial"/>
                <a:sym typeface="Arial"/>
              </a:rPr>
              <a:t>1: </a:t>
            </a:r>
            <a:r>
              <a:rPr lang="es-EC" sz="2800" b="0" i="0" u="none" strike="noStrike" cap="none" dirty="0">
                <a:solidFill>
                  <a:srgbClr val="3F3F3F"/>
                </a:solidFill>
                <a:latin typeface="Calibri"/>
                <a:ea typeface="Calibri"/>
                <a:cs typeface="Calibri"/>
                <a:sym typeface="Calibri"/>
              </a:rPr>
              <a:t>Definiciones</a:t>
            </a:r>
            <a:endParaRPr sz="2800" b="0" i="0" u="none" strike="noStrike" cap="none" dirty="0">
              <a:solidFill>
                <a:srgbClr val="3F3F3F"/>
              </a:solidFill>
              <a:latin typeface="Calibri"/>
              <a:ea typeface="Calibri"/>
              <a:cs typeface="Calibri"/>
              <a:sym typeface="Calibri"/>
            </a:endParaRPr>
          </a:p>
          <a:p>
            <a:pPr marL="0" marR="0" lvl="0" indent="0" algn="just" rtl="0">
              <a:spcBef>
                <a:spcPts val="0"/>
              </a:spcBef>
              <a:spcAft>
                <a:spcPts val="0"/>
              </a:spcAft>
              <a:buNone/>
            </a:pPr>
            <a:r>
              <a:rPr lang="es-ES" sz="2800" b="1" i="0" u="none" strike="noStrike" cap="none" dirty="0">
                <a:solidFill>
                  <a:srgbClr val="EC8532"/>
                </a:solidFill>
                <a:latin typeface="Arial"/>
                <a:ea typeface="Arial"/>
                <a:cs typeface="Arial"/>
                <a:sym typeface="Arial"/>
              </a:rPr>
              <a:t>2: </a:t>
            </a:r>
            <a:r>
              <a:rPr lang="es-EC" sz="2800" b="0" i="0" u="none" strike="noStrike" cap="none" dirty="0">
                <a:solidFill>
                  <a:srgbClr val="3F3F3F"/>
                </a:solidFill>
                <a:latin typeface="Calibri"/>
                <a:ea typeface="Calibri"/>
                <a:cs typeface="Calibri"/>
                <a:sym typeface="Calibri"/>
              </a:rPr>
              <a:t>Inicios</a:t>
            </a:r>
            <a:endParaRPr dirty="0"/>
          </a:p>
          <a:p>
            <a:pPr marL="0" marR="0" lvl="0" indent="0" algn="l" rtl="0">
              <a:spcBef>
                <a:spcPts val="0"/>
              </a:spcBef>
              <a:spcAft>
                <a:spcPts val="0"/>
              </a:spcAft>
              <a:buNone/>
            </a:pPr>
            <a:r>
              <a:rPr lang="es-ES" sz="2800" b="1" i="0" u="none" strike="noStrike" cap="none" dirty="0">
                <a:solidFill>
                  <a:srgbClr val="EC8532"/>
                </a:solidFill>
                <a:latin typeface="Arial"/>
                <a:ea typeface="Arial"/>
                <a:cs typeface="Arial"/>
                <a:sym typeface="Arial"/>
              </a:rPr>
              <a:t>3: </a:t>
            </a:r>
            <a:r>
              <a:rPr lang="es-EC" sz="2800" b="0" i="0" u="none" strike="noStrike" cap="none" dirty="0">
                <a:solidFill>
                  <a:srgbClr val="3F3F3F"/>
                </a:solidFill>
                <a:latin typeface="Calibri"/>
                <a:ea typeface="Calibri"/>
                <a:cs typeface="Calibri"/>
                <a:sym typeface="Calibri"/>
              </a:rPr>
              <a:t>Maquinas Electromecánicas </a:t>
            </a:r>
            <a:endParaRPr dirty="0"/>
          </a:p>
          <a:p>
            <a:pPr lvl="0"/>
            <a:r>
              <a:rPr lang="es-ES" sz="2800" b="1" i="0" u="none" strike="noStrike" cap="none" dirty="0">
                <a:solidFill>
                  <a:srgbClr val="EC8532"/>
                </a:solidFill>
                <a:latin typeface="Arial"/>
                <a:ea typeface="Arial"/>
                <a:cs typeface="Arial"/>
                <a:sym typeface="Arial"/>
              </a:rPr>
              <a:t>4: </a:t>
            </a:r>
            <a:r>
              <a:rPr lang="es-ES" sz="2800" dirty="0">
                <a:solidFill>
                  <a:srgbClr val="3F3F3F"/>
                </a:solidFill>
                <a:latin typeface="Calibri"/>
                <a:ea typeface="Calibri"/>
                <a:cs typeface="Calibri"/>
                <a:sym typeface="Calibri"/>
              </a:rPr>
              <a:t>Era Digital</a:t>
            </a:r>
            <a:br>
              <a:rPr lang="es-ES" sz="2800" dirty="0">
                <a:solidFill>
                  <a:srgbClr val="3F3F3F"/>
                </a:solidFill>
                <a:latin typeface="Calibri"/>
                <a:ea typeface="Calibri"/>
                <a:cs typeface="Calibri"/>
                <a:sym typeface="Calibri"/>
              </a:rPr>
            </a:br>
            <a:r>
              <a:rPr lang="es-ES" sz="2800" b="1" dirty="0">
                <a:solidFill>
                  <a:srgbClr val="EC8532"/>
                </a:solidFill>
                <a:ea typeface="Calibri"/>
              </a:rPr>
              <a:t>5</a:t>
            </a:r>
            <a:r>
              <a:rPr lang="es-ES" sz="2800" b="1" dirty="0">
                <a:solidFill>
                  <a:srgbClr val="EC8532"/>
                </a:solidFill>
              </a:rPr>
              <a:t>: </a:t>
            </a:r>
            <a:r>
              <a:rPr lang="es-ES" sz="2800" dirty="0">
                <a:solidFill>
                  <a:srgbClr val="3F3F3F"/>
                </a:solidFill>
                <a:latin typeface="Calibri"/>
                <a:ea typeface="Calibri"/>
                <a:cs typeface="Calibri"/>
                <a:sym typeface="Calibri"/>
              </a:rPr>
              <a:t>El Futuro</a:t>
            </a:r>
          </a:p>
          <a:p>
            <a:r>
              <a:rPr lang="es-ES" sz="2800" b="1" dirty="0">
                <a:solidFill>
                  <a:srgbClr val="EC8532"/>
                </a:solidFill>
                <a:ea typeface="Calibri"/>
              </a:rPr>
              <a:t>6</a:t>
            </a:r>
            <a:r>
              <a:rPr lang="es-ES" sz="2800" b="1" dirty="0">
                <a:solidFill>
                  <a:srgbClr val="EC8532"/>
                </a:solidFill>
              </a:rPr>
              <a:t>: </a:t>
            </a:r>
            <a:r>
              <a:rPr lang="es-ES" sz="2800" dirty="0">
                <a:solidFill>
                  <a:srgbClr val="3F3F3F"/>
                </a:solidFill>
                <a:latin typeface="Calibri"/>
                <a:ea typeface="Calibri"/>
                <a:cs typeface="Calibri"/>
                <a:sym typeface="Calibri"/>
              </a:rPr>
              <a:t>Demostración Practica</a:t>
            </a:r>
          </a:p>
        </p:txBody>
      </p:sp>
      <p:sp>
        <p:nvSpPr>
          <p:cNvPr id="117" name="Google Shape;117;p2"/>
          <p:cNvSpPr txBox="1"/>
          <p:nvPr/>
        </p:nvSpPr>
        <p:spPr>
          <a:xfrm>
            <a:off x="917690" y="1153590"/>
            <a:ext cx="6677124" cy="861606"/>
          </a:xfrm>
          <a:prstGeom prst="rect">
            <a:avLst/>
          </a:prstGeom>
          <a:noFill/>
          <a:ln>
            <a:noFill/>
          </a:ln>
        </p:spPr>
        <p:txBody>
          <a:bodyPr spcFirstLastPara="1" wrap="square" lIns="45700" tIns="45700" rIns="45700" bIns="45700" anchor="t" anchorCtr="0">
            <a:spAutoFit/>
          </a:bodyPr>
          <a:lstStyle/>
          <a:p>
            <a:pPr marL="0" marR="0" lvl="0" indent="0" algn="l" rtl="0">
              <a:spcBef>
                <a:spcPts val="0"/>
              </a:spcBef>
              <a:spcAft>
                <a:spcPts val="0"/>
              </a:spcAft>
              <a:buNone/>
            </a:pPr>
            <a:r>
              <a:rPr lang="es-ES" sz="4999" b="1" dirty="0">
                <a:solidFill>
                  <a:srgbClr val="EC8532"/>
                </a:solidFill>
              </a:rPr>
              <a:t>Contenidos</a:t>
            </a:r>
            <a:endParaRPr sz="7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6">
                                            <p:txEl>
                                              <p:pRg st="0" end="0"/>
                                            </p:txEl>
                                          </p:spTgt>
                                        </p:tgtEl>
                                        <p:attrNameLst>
                                          <p:attrName>style.visibility</p:attrName>
                                        </p:attrNameLst>
                                      </p:cBhvr>
                                      <p:to>
                                        <p:strVal val="visible"/>
                                      </p:to>
                                    </p:set>
                                    <p:animEffect transition="in" filter="fade">
                                      <p:cBhvr>
                                        <p:cTn id="7" dur="500"/>
                                        <p:tgtEl>
                                          <p:spTgt spid="1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6">
                                            <p:txEl>
                                              <p:pRg st="1" end="1"/>
                                            </p:txEl>
                                          </p:spTgt>
                                        </p:tgtEl>
                                        <p:attrNameLst>
                                          <p:attrName>style.visibility</p:attrName>
                                        </p:attrNameLst>
                                      </p:cBhvr>
                                      <p:to>
                                        <p:strVal val="visible"/>
                                      </p:to>
                                    </p:set>
                                    <p:animEffect transition="in" filter="fade">
                                      <p:cBhvr>
                                        <p:cTn id="12" dur="500"/>
                                        <p:tgtEl>
                                          <p:spTgt spid="1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6">
                                            <p:txEl>
                                              <p:pRg st="2" end="2"/>
                                            </p:txEl>
                                          </p:spTgt>
                                        </p:tgtEl>
                                        <p:attrNameLst>
                                          <p:attrName>style.visibility</p:attrName>
                                        </p:attrNameLst>
                                      </p:cBhvr>
                                      <p:to>
                                        <p:strVal val="visible"/>
                                      </p:to>
                                    </p:set>
                                    <p:animEffect transition="in" filter="fade">
                                      <p:cBhvr>
                                        <p:cTn id="17" dur="500"/>
                                        <p:tgtEl>
                                          <p:spTgt spid="11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6">
                                            <p:txEl>
                                              <p:pRg st="3" end="3"/>
                                            </p:txEl>
                                          </p:spTgt>
                                        </p:tgtEl>
                                        <p:attrNameLst>
                                          <p:attrName>style.visibility</p:attrName>
                                        </p:attrNameLst>
                                      </p:cBhvr>
                                      <p:to>
                                        <p:strVal val="visible"/>
                                      </p:to>
                                    </p:set>
                                    <p:animEffect transition="in" filter="fade">
                                      <p:cBhvr>
                                        <p:cTn id="22" dur="500"/>
                                        <p:tgtEl>
                                          <p:spTgt spid="11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6">
                                            <p:txEl>
                                              <p:pRg st="4" end="4"/>
                                            </p:txEl>
                                          </p:spTgt>
                                        </p:tgtEl>
                                        <p:attrNameLst>
                                          <p:attrName>style.visibility</p:attrName>
                                        </p:attrNameLst>
                                      </p:cBhvr>
                                      <p:to>
                                        <p:strVal val="visible"/>
                                      </p:to>
                                    </p:set>
                                    <p:animEffect transition="in" filter="fade">
                                      <p:cBhvr>
                                        <p:cTn id="27" dur="500"/>
                                        <p:tgtEl>
                                          <p:spTgt spid="11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
          <p:cNvSpPr txBox="1"/>
          <p:nvPr/>
        </p:nvSpPr>
        <p:spPr>
          <a:xfrm>
            <a:off x="875262" y="1680705"/>
            <a:ext cx="4452168" cy="3970277"/>
          </a:xfrm>
          <a:prstGeom prst="rect">
            <a:avLst/>
          </a:prstGeom>
          <a:noFill/>
          <a:ln>
            <a:noFill/>
          </a:ln>
        </p:spPr>
        <p:txBody>
          <a:bodyPr spcFirstLastPara="1" wrap="square" lIns="45700" tIns="45700" rIns="45700" bIns="45700" anchor="t" anchorCtr="0">
            <a:spAutoFit/>
          </a:bodyPr>
          <a:lstStyle/>
          <a:p>
            <a:pPr lvl="0" algn="just"/>
            <a:r>
              <a:rPr lang="es-ES" sz="1800" dirty="0">
                <a:solidFill>
                  <a:srgbClr val="EC8532"/>
                </a:solidFill>
              </a:rPr>
              <a:t>La </a:t>
            </a:r>
            <a:r>
              <a:rPr lang="es-ES" sz="1800" dirty="0">
                <a:solidFill>
                  <a:srgbClr val="FF0000"/>
                </a:solidFill>
              </a:rPr>
              <a:t>criptografía</a:t>
            </a:r>
            <a:r>
              <a:rPr lang="es-ES" sz="1800" dirty="0">
                <a:solidFill>
                  <a:srgbClr val="EC8532"/>
                </a:solidFill>
              </a:rPr>
              <a:t> es la técnica utilizada para cifrar mensajes que contienen información, palabra que proviene del griego </a:t>
            </a:r>
            <a:r>
              <a:rPr lang="es-ES" sz="1800" b="1" dirty="0" err="1">
                <a:solidFill>
                  <a:srgbClr val="EC8532"/>
                </a:solidFill>
              </a:rPr>
              <a:t>Kryptos</a:t>
            </a:r>
            <a:r>
              <a:rPr lang="es-ES" sz="1800" dirty="0">
                <a:solidFill>
                  <a:srgbClr val="EC8532"/>
                </a:solidFill>
              </a:rPr>
              <a:t> y </a:t>
            </a:r>
            <a:r>
              <a:rPr lang="es-ES" sz="1800" b="1" dirty="0" err="1">
                <a:solidFill>
                  <a:srgbClr val="EC8532"/>
                </a:solidFill>
              </a:rPr>
              <a:t>Graphein</a:t>
            </a:r>
            <a:r>
              <a:rPr lang="es-ES" sz="1800" dirty="0">
                <a:solidFill>
                  <a:srgbClr val="EC8532"/>
                </a:solidFill>
              </a:rPr>
              <a:t>, que significan "</a:t>
            </a:r>
            <a:r>
              <a:rPr lang="es-ES" sz="1800" b="1" dirty="0">
                <a:solidFill>
                  <a:srgbClr val="EC8532"/>
                </a:solidFill>
              </a:rPr>
              <a:t>escondido</a:t>
            </a:r>
            <a:r>
              <a:rPr lang="es-ES" sz="1800" dirty="0">
                <a:solidFill>
                  <a:srgbClr val="EC8532"/>
                </a:solidFill>
              </a:rPr>
              <a:t>" y "</a:t>
            </a:r>
            <a:r>
              <a:rPr lang="es-ES" sz="1800" b="1" dirty="0">
                <a:solidFill>
                  <a:srgbClr val="EC8532"/>
                </a:solidFill>
              </a:rPr>
              <a:t>escritura</a:t>
            </a:r>
            <a:r>
              <a:rPr lang="es-ES" sz="1800" dirty="0">
                <a:solidFill>
                  <a:srgbClr val="EC8532"/>
                </a:solidFill>
              </a:rPr>
              <a:t>", respectivamente; </a:t>
            </a:r>
          </a:p>
          <a:p>
            <a:pPr lvl="0" algn="just"/>
            <a:endParaRPr lang="es-ES" sz="1800" dirty="0">
              <a:solidFill>
                <a:srgbClr val="EC8532"/>
              </a:solidFill>
            </a:endParaRPr>
          </a:p>
          <a:p>
            <a:pPr lvl="0" algn="just"/>
            <a:r>
              <a:rPr lang="es-ES" sz="1800" dirty="0">
                <a:solidFill>
                  <a:srgbClr val="EC8532"/>
                </a:solidFill>
              </a:rPr>
              <a:t>La criptografía es parte de la </a:t>
            </a:r>
            <a:r>
              <a:rPr lang="es-ES" sz="1800" dirty="0">
                <a:solidFill>
                  <a:srgbClr val="FF0000"/>
                </a:solidFill>
              </a:rPr>
              <a:t>criptología</a:t>
            </a:r>
            <a:r>
              <a:rPr lang="es-ES" sz="1800" dirty="0">
                <a:solidFill>
                  <a:srgbClr val="EC8532"/>
                </a:solidFill>
              </a:rPr>
              <a:t> (del griego </a:t>
            </a:r>
            <a:r>
              <a:rPr lang="es-ES" sz="1800" b="1" dirty="0" err="1">
                <a:solidFill>
                  <a:srgbClr val="EC8532"/>
                </a:solidFill>
              </a:rPr>
              <a:t>Kriptos</a:t>
            </a:r>
            <a:r>
              <a:rPr lang="es-ES" sz="1800" dirty="0">
                <a:solidFill>
                  <a:srgbClr val="EC8532"/>
                </a:solidFill>
              </a:rPr>
              <a:t> = </a:t>
            </a:r>
            <a:r>
              <a:rPr lang="es-ES" sz="1800" b="1" dirty="0">
                <a:solidFill>
                  <a:srgbClr val="EC8532"/>
                </a:solidFill>
              </a:rPr>
              <a:t>oculto</a:t>
            </a:r>
            <a:r>
              <a:rPr lang="es-ES" sz="1800" dirty="0">
                <a:solidFill>
                  <a:srgbClr val="EC8532"/>
                </a:solidFill>
              </a:rPr>
              <a:t> y </a:t>
            </a:r>
            <a:r>
              <a:rPr lang="es-ES" sz="1800" b="1" dirty="0">
                <a:solidFill>
                  <a:srgbClr val="EC8532"/>
                </a:solidFill>
              </a:rPr>
              <a:t>Logos</a:t>
            </a:r>
            <a:r>
              <a:rPr lang="es-ES" sz="1800" dirty="0">
                <a:solidFill>
                  <a:srgbClr val="EC8532"/>
                </a:solidFill>
              </a:rPr>
              <a:t> = </a:t>
            </a:r>
            <a:r>
              <a:rPr lang="es-ES" sz="1800" b="1" dirty="0">
                <a:solidFill>
                  <a:srgbClr val="EC8532"/>
                </a:solidFill>
              </a:rPr>
              <a:t>ciencia</a:t>
            </a:r>
            <a:r>
              <a:rPr lang="es-ES" sz="1800" dirty="0">
                <a:solidFill>
                  <a:srgbClr val="EC8532"/>
                </a:solidFill>
              </a:rPr>
              <a:t> o estudio); </a:t>
            </a:r>
          </a:p>
          <a:p>
            <a:pPr lvl="0" algn="just"/>
            <a:endParaRPr lang="es-ES" sz="1800" dirty="0">
              <a:solidFill>
                <a:srgbClr val="EC8532"/>
              </a:solidFill>
            </a:endParaRPr>
          </a:p>
          <a:p>
            <a:pPr lvl="0" algn="just"/>
            <a:r>
              <a:rPr lang="es-ES" sz="1800" b="1" dirty="0">
                <a:solidFill>
                  <a:srgbClr val="FF0000"/>
                </a:solidFill>
              </a:rPr>
              <a:t>Criptoanálisis</a:t>
            </a:r>
            <a:r>
              <a:rPr lang="es-ES" sz="1800" dirty="0">
                <a:solidFill>
                  <a:srgbClr val="EC8532"/>
                </a:solidFill>
              </a:rPr>
              <a:t>, tiene como objeto el descifrado de la información procesada por algún criptosistema, es decir, que se encuentre cifrada.</a:t>
            </a:r>
            <a:endParaRPr sz="1800" i="0" u="none" strike="noStrike" cap="none" dirty="0">
              <a:solidFill>
                <a:srgbClr val="3F3F3F"/>
              </a:solidFill>
              <a:latin typeface="Calibri"/>
              <a:ea typeface="Calibri"/>
              <a:cs typeface="Calibri"/>
              <a:sym typeface="Calibri"/>
            </a:endParaRPr>
          </a:p>
        </p:txBody>
      </p:sp>
      <p:sp>
        <p:nvSpPr>
          <p:cNvPr id="117" name="Google Shape;117;p2"/>
          <p:cNvSpPr txBox="1"/>
          <p:nvPr/>
        </p:nvSpPr>
        <p:spPr>
          <a:xfrm>
            <a:off x="573734" y="273023"/>
            <a:ext cx="4452169" cy="830956"/>
          </a:xfrm>
          <a:prstGeom prst="rect">
            <a:avLst/>
          </a:prstGeom>
          <a:noFill/>
          <a:ln>
            <a:noFill/>
          </a:ln>
        </p:spPr>
        <p:txBody>
          <a:bodyPr spcFirstLastPara="1" wrap="square" lIns="45700" tIns="45700" rIns="45700" bIns="45700" anchor="t" anchorCtr="0">
            <a:spAutoFit/>
          </a:bodyPr>
          <a:lstStyle/>
          <a:p>
            <a:pPr marL="0" marR="0" lvl="0" indent="0" algn="l" rtl="0">
              <a:spcBef>
                <a:spcPts val="0"/>
              </a:spcBef>
              <a:spcAft>
                <a:spcPts val="0"/>
              </a:spcAft>
              <a:buNone/>
            </a:pPr>
            <a:r>
              <a:rPr lang="es-EC" sz="4800" b="1" dirty="0">
                <a:latin typeface="verdana" panose="020B0604030504040204" pitchFamily="34" charset="0"/>
              </a:rPr>
              <a:t>Definiciones</a:t>
            </a:r>
            <a:endParaRPr sz="400" b="0" i="0" u="none" strike="noStrike" cap="none" dirty="0">
              <a:solidFill>
                <a:srgbClr val="000000"/>
              </a:solidFill>
              <a:latin typeface="Arial"/>
              <a:ea typeface="Arial"/>
              <a:cs typeface="Arial"/>
              <a:sym typeface="Arial"/>
            </a:endParaRPr>
          </a:p>
        </p:txBody>
      </p:sp>
      <p:pic>
        <p:nvPicPr>
          <p:cNvPr id="3" name="Imagen 2">
            <a:extLst>
              <a:ext uri="{FF2B5EF4-FFF2-40B4-BE49-F238E27FC236}">
                <a16:creationId xmlns:a16="http://schemas.microsoft.com/office/drawing/2014/main" id="{D0756DC4-6C74-4B75-959D-FF463DA383F9}"/>
              </a:ext>
            </a:extLst>
          </p:cNvPr>
          <p:cNvPicPr>
            <a:picLocks noChangeAspect="1"/>
          </p:cNvPicPr>
          <p:nvPr/>
        </p:nvPicPr>
        <p:blipFill>
          <a:blip r:embed="rId3"/>
          <a:stretch>
            <a:fillRect/>
          </a:stretch>
        </p:blipFill>
        <p:spPr>
          <a:xfrm>
            <a:off x="6435071" y="1269422"/>
            <a:ext cx="4340506" cy="3959963"/>
          </a:xfrm>
          <a:prstGeom prst="rect">
            <a:avLst/>
          </a:prstGeom>
        </p:spPr>
      </p:pic>
      <p:sp>
        <p:nvSpPr>
          <p:cNvPr id="7" name="CuadroTexto 6">
            <a:extLst>
              <a:ext uri="{FF2B5EF4-FFF2-40B4-BE49-F238E27FC236}">
                <a16:creationId xmlns:a16="http://schemas.microsoft.com/office/drawing/2014/main" id="{9DAE5B26-5446-4FA2-A99D-9724B850033B}"/>
              </a:ext>
            </a:extLst>
          </p:cNvPr>
          <p:cNvSpPr txBox="1"/>
          <p:nvPr/>
        </p:nvSpPr>
        <p:spPr>
          <a:xfrm>
            <a:off x="6435072" y="5387958"/>
            <a:ext cx="4340505" cy="769441"/>
          </a:xfrm>
          <a:prstGeom prst="rect">
            <a:avLst/>
          </a:prstGeom>
          <a:noFill/>
        </p:spPr>
        <p:txBody>
          <a:bodyPr wrap="square">
            <a:spAutoFit/>
          </a:bodyPr>
          <a:lstStyle/>
          <a:p>
            <a:pPr algn="just"/>
            <a:r>
              <a:rPr lang="es-ES" sz="1100" dirty="0"/>
              <a:t>Ilustración futurista sobre criptografía, representando elementos de seguridad digital, claves criptográficas y flujos de datos encriptados. Generado por inteligencia artificial con DALL·E, bajo solicitud de Claudio Borja.</a:t>
            </a:r>
            <a:endParaRPr lang="es-EC" sz="1100" dirty="0"/>
          </a:p>
        </p:txBody>
      </p:sp>
      <p:sp>
        <p:nvSpPr>
          <p:cNvPr id="9" name="CuadroTexto 8">
            <a:extLst>
              <a:ext uri="{FF2B5EF4-FFF2-40B4-BE49-F238E27FC236}">
                <a16:creationId xmlns:a16="http://schemas.microsoft.com/office/drawing/2014/main" id="{EF2E9EB3-75FC-4637-8769-5A3C931872A4}"/>
              </a:ext>
            </a:extLst>
          </p:cNvPr>
          <p:cNvSpPr txBox="1"/>
          <p:nvPr/>
        </p:nvSpPr>
        <p:spPr>
          <a:xfrm>
            <a:off x="3379252" y="5338332"/>
            <a:ext cx="2142565" cy="312650"/>
          </a:xfrm>
          <a:prstGeom prst="rect">
            <a:avLst/>
          </a:prstGeom>
          <a:noFill/>
        </p:spPr>
        <p:txBody>
          <a:bodyPr wrap="square">
            <a:spAutoFit/>
          </a:bodyPr>
          <a:lstStyle/>
          <a:p>
            <a:pPr algn="ctr">
              <a:lnSpc>
                <a:spcPct val="107000"/>
              </a:lnSpc>
              <a:spcAft>
                <a:spcPts val="800"/>
              </a:spcAft>
            </a:pPr>
            <a:r>
              <a:rPr lang="es-EC" sz="1400" b="1" dirty="0">
                <a:effectLst/>
                <a:latin typeface="Calibri" panose="020F0502020204030204" pitchFamily="34" charset="0"/>
                <a:ea typeface="Calibri" panose="020F0502020204030204" pitchFamily="34" charset="0"/>
                <a:cs typeface="Times New Roman" panose="02020603050405020304" pitchFamily="18" charset="0"/>
              </a:rPr>
              <a:t>(Pabón Cadavid, 2024)</a:t>
            </a:r>
          </a:p>
        </p:txBody>
      </p:sp>
    </p:spTree>
    <p:extLst>
      <p:ext uri="{BB962C8B-B14F-4D97-AF65-F5344CB8AC3E}">
        <p14:creationId xmlns:p14="http://schemas.microsoft.com/office/powerpoint/2010/main" val="321143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6">
                                            <p:txEl>
                                              <p:pRg st="0" end="0"/>
                                            </p:txEl>
                                          </p:spTgt>
                                        </p:tgtEl>
                                        <p:attrNameLst>
                                          <p:attrName>style.visibility</p:attrName>
                                        </p:attrNameLst>
                                      </p:cBhvr>
                                      <p:to>
                                        <p:strVal val="visible"/>
                                      </p:to>
                                    </p:set>
                                    <p:animEffect transition="in" filter="fade">
                                      <p:cBhvr>
                                        <p:cTn id="7" dur="500"/>
                                        <p:tgtEl>
                                          <p:spTgt spid="1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6">
                                            <p:txEl>
                                              <p:pRg st="2" end="2"/>
                                            </p:txEl>
                                          </p:spTgt>
                                        </p:tgtEl>
                                        <p:attrNameLst>
                                          <p:attrName>style.visibility</p:attrName>
                                        </p:attrNameLst>
                                      </p:cBhvr>
                                      <p:to>
                                        <p:strVal val="visible"/>
                                      </p:to>
                                    </p:set>
                                    <p:animEffect transition="in" filter="fade">
                                      <p:cBhvr>
                                        <p:cTn id="12" dur="500"/>
                                        <p:tgtEl>
                                          <p:spTgt spid="11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6">
                                            <p:txEl>
                                              <p:pRg st="4" end="4"/>
                                            </p:txEl>
                                          </p:spTgt>
                                        </p:tgtEl>
                                        <p:attrNameLst>
                                          <p:attrName>style.visibility</p:attrName>
                                        </p:attrNameLst>
                                      </p:cBhvr>
                                      <p:to>
                                        <p:strVal val="visible"/>
                                      </p:to>
                                    </p:set>
                                    <p:animEffect transition="in" filter="fade">
                                      <p:cBhvr>
                                        <p:cTn id="17" dur="500"/>
                                        <p:tgtEl>
                                          <p:spTgt spid="11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
          <p:cNvSpPr txBox="1"/>
          <p:nvPr/>
        </p:nvSpPr>
        <p:spPr>
          <a:xfrm>
            <a:off x="573734" y="1201271"/>
            <a:ext cx="11089347" cy="1477287"/>
          </a:xfrm>
          <a:prstGeom prst="rect">
            <a:avLst/>
          </a:prstGeom>
          <a:noFill/>
          <a:ln>
            <a:noFill/>
          </a:ln>
        </p:spPr>
        <p:txBody>
          <a:bodyPr spcFirstLastPara="1" wrap="square" lIns="45700" tIns="45700" rIns="45700" bIns="45700" anchor="t" anchorCtr="0">
            <a:spAutoFit/>
          </a:bodyPr>
          <a:lstStyle/>
          <a:p>
            <a:pPr lvl="0" algn="just"/>
            <a:r>
              <a:rPr lang="es-ES" sz="1800" dirty="0">
                <a:solidFill>
                  <a:srgbClr val="EC8532"/>
                </a:solidFill>
              </a:rPr>
              <a:t>La </a:t>
            </a:r>
            <a:r>
              <a:rPr lang="es-ES" sz="1800" b="1" dirty="0">
                <a:solidFill>
                  <a:srgbClr val="FF0000"/>
                </a:solidFill>
              </a:rPr>
              <a:t>criptografía</a:t>
            </a:r>
            <a:r>
              <a:rPr lang="es-ES" sz="1800" dirty="0">
                <a:solidFill>
                  <a:srgbClr val="EC8532"/>
                </a:solidFill>
              </a:rPr>
              <a:t> ha evolucionado desde sus inicios hasta convertirse en una disciplina esencial en la seguridad de la información. Los cifrados clásicos, se basaban en técnicas de sustitución y transposición para ocultar el contenido de los mensajes, un ejemplo emblemático es el cifrado </a:t>
            </a:r>
            <a:r>
              <a:rPr lang="es-ES" sz="1800" b="1" dirty="0">
                <a:solidFill>
                  <a:srgbClr val="FF0000"/>
                </a:solidFill>
              </a:rPr>
              <a:t>César</a:t>
            </a:r>
            <a:r>
              <a:rPr lang="es-ES" sz="1800" dirty="0">
                <a:solidFill>
                  <a:srgbClr val="EC8532"/>
                </a:solidFill>
              </a:rPr>
              <a:t>, utilizado por </a:t>
            </a:r>
            <a:r>
              <a:rPr lang="es-ES" sz="1800" b="1" dirty="0">
                <a:solidFill>
                  <a:srgbClr val="FF0000"/>
                </a:solidFill>
              </a:rPr>
              <a:t>Julio César</a:t>
            </a:r>
            <a:r>
              <a:rPr lang="es-ES" sz="1800" dirty="0">
                <a:solidFill>
                  <a:srgbClr val="EC8532"/>
                </a:solidFill>
              </a:rPr>
              <a:t>, que consistía en desplazar las letras del alfabeto un número fijo de posiciones, aunque son vulnerables a análisis de frecuencia y otros métodos de criptoanálisis rudimentarios.</a:t>
            </a:r>
          </a:p>
        </p:txBody>
      </p:sp>
      <p:sp>
        <p:nvSpPr>
          <p:cNvPr id="117" name="Google Shape;117;p2"/>
          <p:cNvSpPr txBox="1"/>
          <p:nvPr/>
        </p:nvSpPr>
        <p:spPr>
          <a:xfrm>
            <a:off x="573734" y="273023"/>
            <a:ext cx="6418737" cy="830956"/>
          </a:xfrm>
          <a:prstGeom prst="rect">
            <a:avLst/>
          </a:prstGeom>
          <a:noFill/>
          <a:ln>
            <a:noFill/>
          </a:ln>
        </p:spPr>
        <p:txBody>
          <a:bodyPr spcFirstLastPara="1" wrap="square" lIns="45700" tIns="45700" rIns="45700" bIns="45700" anchor="t" anchorCtr="0">
            <a:spAutoFit/>
          </a:bodyPr>
          <a:lstStyle/>
          <a:p>
            <a:pPr marL="0" marR="0" lvl="0" indent="0" algn="l" rtl="0">
              <a:spcBef>
                <a:spcPts val="0"/>
              </a:spcBef>
              <a:spcAft>
                <a:spcPts val="0"/>
              </a:spcAft>
              <a:buNone/>
            </a:pPr>
            <a:r>
              <a:rPr lang="es-EC" sz="4800" b="1" dirty="0">
                <a:latin typeface="verdana" panose="020B0604030504040204" pitchFamily="34" charset="0"/>
              </a:rPr>
              <a:t>Inicios</a:t>
            </a:r>
            <a:endParaRPr sz="400" b="0" i="0" u="none" strike="noStrike" cap="none" dirty="0">
              <a:solidFill>
                <a:srgbClr val="000000"/>
              </a:solidFill>
              <a:latin typeface="Arial"/>
              <a:ea typeface="Arial"/>
              <a:cs typeface="Arial"/>
              <a:sym typeface="Arial"/>
            </a:endParaRPr>
          </a:p>
        </p:txBody>
      </p:sp>
      <p:sp>
        <p:nvSpPr>
          <p:cNvPr id="8" name="CuadroTexto 7">
            <a:extLst>
              <a:ext uri="{FF2B5EF4-FFF2-40B4-BE49-F238E27FC236}">
                <a16:creationId xmlns:a16="http://schemas.microsoft.com/office/drawing/2014/main" id="{497627F8-FA11-4ED3-B2C0-412A84A5E78A}"/>
              </a:ext>
            </a:extLst>
          </p:cNvPr>
          <p:cNvSpPr txBox="1"/>
          <p:nvPr/>
        </p:nvSpPr>
        <p:spPr>
          <a:xfrm>
            <a:off x="9144001" y="2330048"/>
            <a:ext cx="1882588" cy="312650"/>
          </a:xfrm>
          <a:prstGeom prst="rect">
            <a:avLst/>
          </a:prstGeom>
          <a:noFill/>
        </p:spPr>
        <p:txBody>
          <a:bodyPr wrap="square">
            <a:spAutoFit/>
          </a:bodyPr>
          <a:lstStyle/>
          <a:p>
            <a:pPr>
              <a:lnSpc>
                <a:spcPct val="107000"/>
              </a:lnSpc>
              <a:spcAft>
                <a:spcPts val="800"/>
              </a:spcAft>
            </a:pPr>
            <a:r>
              <a:rPr lang="es-EC" sz="1400" b="1" dirty="0">
                <a:effectLst/>
                <a:latin typeface="Calibri" panose="020F0502020204030204" pitchFamily="34" charset="0"/>
                <a:ea typeface="Calibri" panose="020F0502020204030204" pitchFamily="34" charset="0"/>
                <a:cs typeface="Times New Roman" panose="02020603050405020304" pitchFamily="18" charset="0"/>
              </a:rPr>
              <a:t>(Arenas Vega, 2004)</a:t>
            </a:r>
          </a:p>
        </p:txBody>
      </p:sp>
      <p:pic>
        <p:nvPicPr>
          <p:cNvPr id="5" name="Imagen 4">
            <a:extLst>
              <a:ext uri="{FF2B5EF4-FFF2-40B4-BE49-F238E27FC236}">
                <a16:creationId xmlns:a16="http://schemas.microsoft.com/office/drawing/2014/main" id="{57963257-693F-42A6-9791-D6CC43E32581}"/>
              </a:ext>
            </a:extLst>
          </p:cNvPr>
          <p:cNvPicPr>
            <a:picLocks noChangeAspect="1"/>
          </p:cNvPicPr>
          <p:nvPr/>
        </p:nvPicPr>
        <p:blipFill>
          <a:blip r:embed="rId3"/>
          <a:stretch>
            <a:fillRect/>
          </a:stretch>
        </p:blipFill>
        <p:spPr>
          <a:xfrm>
            <a:off x="3153985" y="2897947"/>
            <a:ext cx="5755348" cy="2424440"/>
          </a:xfrm>
          <a:prstGeom prst="rect">
            <a:avLst/>
          </a:prstGeom>
        </p:spPr>
      </p:pic>
      <p:sp>
        <p:nvSpPr>
          <p:cNvPr id="14" name="CuadroTexto 13">
            <a:extLst>
              <a:ext uri="{FF2B5EF4-FFF2-40B4-BE49-F238E27FC236}">
                <a16:creationId xmlns:a16="http://schemas.microsoft.com/office/drawing/2014/main" id="{B5C0EBAA-19A7-4577-8CA1-BC2EF765B613}"/>
              </a:ext>
            </a:extLst>
          </p:cNvPr>
          <p:cNvSpPr txBox="1"/>
          <p:nvPr/>
        </p:nvSpPr>
        <p:spPr>
          <a:xfrm>
            <a:off x="3153985" y="5490334"/>
            <a:ext cx="5755348" cy="861774"/>
          </a:xfrm>
          <a:prstGeom prst="rect">
            <a:avLst/>
          </a:prstGeom>
          <a:noFill/>
        </p:spPr>
        <p:txBody>
          <a:bodyPr wrap="square" rtlCol="0">
            <a:spAutoFit/>
          </a:bodyPr>
          <a:lstStyle/>
          <a:p>
            <a:pPr algn="just"/>
            <a:r>
              <a:rPr kumimoji="0" lang="es-EC" altLang="es-EC" sz="1200" b="0" i="0" u="none" strike="noStrike" cap="none" normalizeH="0" baseline="0" dirty="0">
                <a:ln>
                  <a:noFill/>
                </a:ln>
                <a:solidFill>
                  <a:schemeClr val="tx1"/>
                </a:solidFill>
                <a:effectLst/>
                <a:latin typeface="+mj-lt"/>
              </a:rPr>
              <a:t>El cifrado César mueve cada letra un determinado número de espacios en el alfabeto. En este ejemplo se usa un desplazamiento de tres espacios, así que una B en el texto original se convierte en una E en el texto codificado </a:t>
            </a:r>
          </a:p>
          <a:p>
            <a:endParaRPr lang="es-EC" dirty="0"/>
          </a:p>
        </p:txBody>
      </p:sp>
    </p:spTree>
    <p:extLst>
      <p:ext uri="{BB962C8B-B14F-4D97-AF65-F5344CB8AC3E}">
        <p14:creationId xmlns:p14="http://schemas.microsoft.com/office/powerpoint/2010/main" val="301116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6">
                                            <p:txEl>
                                              <p:pRg st="0" end="0"/>
                                            </p:txEl>
                                          </p:spTgt>
                                        </p:tgtEl>
                                        <p:attrNameLst>
                                          <p:attrName>style.visibility</p:attrName>
                                        </p:attrNameLst>
                                      </p:cBhvr>
                                      <p:to>
                                        <p:strVal val="visible"/>
                                      </p:to>
                                    </p:set>
                                    <p:animEffect transition="in" filter="fade">
                                      <p:cBhvr>
                                        <p:cTn id="7" dur="500"/>
                                        <p:tgtEl>
                                          <p:spTgt spid="1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
          <p:cNvSpPr txBox="1"/>
          <p:nvPr/>
        </p:nvSpPr>
        <p:spPr>
          <a:xfrm>
            <a:off x="573734" y="1005309"/>
            <a:ext cx="11089347" cy="1200288"/>
          </a:xfrm>
          <a:prstGeom prst="rect">
            <a:avLst/>
          </a:prstGeom>
          <a:noFill/>
          <a:ln>
            <a:noFill/>
          </a:ln>
        </p:spPr>
        <p:txBody>
          <a:bodyPr spcFirstLastPara="1" wrap="square" lIns="45700" tIns="45700" rIns="45700" bIns="45700" anchor="t" anchorCtr="0">
            <a:spAutoFit/>
          </a:bodyPr>
          <a:lstStyle/>
          <a:p>
            <a:pPr lvl="0" algn="just"/>
            <a:r>
              <a:rPr lang="es-ES" sz="1800" dirty="0">
                <a:solidFill>
                  <a:srgbClr val="EC8532"/>
                </a:solidFill>
              </a:rPr>
              <a:t>El siglo XX marcó un punto de inflexión con la introducción de máquinas electromecánicas para el cifrado, como la máquina </a:t>
            </a:r>
            <a:r>
              <a:rPr lang="es-ES" sz="1800" dirty="0">
                <a:solidFill>
                  <a:srgbClr val="FF0000"/>
                </a:solidFill>
              </a:rPr>
              <a:t>Enigma</a:t>
            </a:r>
            <a:r>
              <a:rPr lang="es-ES" sz="1800" dirty="0">
                <a:solidFill>
                  <a:srgbClr val="EC8532"/>
                </a:solidFill>
              </a:rPr>
              <a:t> utilizada por Alemania durante la Segunda Guerra Mundial, el trabajo de Alan Turing y otros criptógrafos en Bletchley Park para descifrar Enigma no solo fue crucial para el desenlace de la guerra, sino que también sentó las bases para la criptografía moderna y la computación.</a:t>
            </a:r>
          </a:p>
        </p:txBody>
      </p:sp>
      <p:sp>
        <p:nvSpPr>
          <p:cNvPr id="117" name="Google Shape;117;p2"/>
          <p:cNvSpPr txBox="1"/>
          <p:nvPr/>
        </p:nvSpPr>
        <p:spPr>
          <a:xfrm>
            <a:off x="573734" y="444716"/>
            <a:ext cx="6418737" cy="523180"/>
          </a:xfrm>
          <a:prstGeom prst="rect">
            <a:avLst/>
          </a:prstGeom>
          <a:noFill/>
          <a:ln>
            <a:noFill/>
          </a:ln>
        </p:spPr>
        <p:txBody>
          <a:bodyPr spcFirstLastPara="1" wrap="square" lIns="45700" tIns="45700" rIns="45700" bIns="45700" anchor="t" anchorCtr="0">
            <a:spAutoFit/>
          </a:bodyPr>
          <a:lstStyle/>
          <a:p>
            <a:pPr marL="0" marR="0" lvl="0" indent="0" algn="l" rtl="0">
              <a:spcBef>
                <a:spcPts val="0"/>
              </a:spcBef>
              <a:spcAft>
                <a:spcPts val="0"/>
              </a:spcAft>
              <a:buNone/>
            </a:pPr>
            <a:r>
              <a:rPr lang="es-EC" sz="2800" b="1" i="0" u="none" strike="noStrike" cap="none" dirty="0">
                <a:solidFill>
                  <a:srgbClr val="000000"/>
                </a:solidFill>
                <a:latin typeface="verdana" panose="020B0604030504040204" pitchFamily="34" charset="0"/>
                <a:ea typeface="Arial"/>
                <a:cs typeface="Arial"/>
                <a:sym typeface="Arial"/>
              </a:rPr>
              <a:t>Máquinas Electromecánicas</a:t>
            </a:r>
            <a:endParaRPr sz="100" b="0" i="0" u="none" strike="noStrike" cap="none" dirty="0">
              <a:solidFill>
                <a:srgbClr val="000000"/>
              </a:solidFill>
              <a:latin typeface="Arial"/>
              <a:ea typeface="Arial"/>
              <a:cs typeface="Arial"/>
              <a:sym typeface="Arial"/>
            </a:endParaRPr>
          </a:p>
        </p:txBody>
      </p:sp>
      <p:sp>
        <p:nvSpPr>
          <p:cNvPr id="8" name="CuadroTexto 7">
            <a:extLst>
              <a:ext uri="{FF2B5EF4-FFF2-40B4-BE49-F238E27FC236}">
                <a16:creationId xmlns:a16="http://schemas.microsoft.com/office/drawing/2014/main" id="{497627F8-FA11-4ED3-B2C0-412A84A5E78A}"/>
              </a:ext>
            </a:extLst>
          </p:cNvPr>
          <p:cNvSpPr txBox="1"/>
          <p:nvPr/>
        </p:nvSpPr>
        <p:spPr>
          <a:xfrm>
            <a:off x="9950824" y="1866052"/>
            <a:ext cx="1664267" cy="312650"/>
          </a:xfrm>
          <a:prstGeom prst="rect">
            <a:avLst/>
          </a:prstGeom>
          <a:noFill/>
        </p:spPr>
        <p:txBody>
          <a:bodyPr wrap="square">
            <a:spAutoFit/>
          </a:bodyPr>
          <a:lstStyle/>
          <a:p>
            <a:pPr>
              <a:lnSpc>
                <a:spcPct val="107000"/>
              </a:lnSpc>
              <a:spcAft>
                <a:spcPts val="800"/>
              </a:spcAft>
            </a:pPr>
            <a:r>
              <a:rPr lang="es-EC" sz="1400" b="1" dirty="0">
                <a:effectLst/>
                <a:latin typeface="Calibri" panose="020F0502020204030204" pitchFamily="34" charset="0"/>
                <a:ea typeface="Calibri" panose="020F0502020204030204" pitchFamily="34" charset="0"/>
                <a:cs typeface="Times New Roman" panose="02020603050405020304" pitchFamily="18" charset="0"/>
              </a:rPr>
              <a:t>(Arenas Vega, 2004)</a:t>
            </a:r>
          </a:p>
        </p:txBody>
      </p:sp>
      <p:pic>
        <p:nvPicPr>
          <p:cNvPr id="3" name="Imagen 2">
            <a:extLst>
              <a:ext uri="{FF2B5EF4-FFF2-40B4-BE49-F238E27FC236}">
                <a16:creationId xmlns:a16="http://schemas.microsoft.com/office/drawing/2014/main" id="{8FCA9179-1525-44CC-9FA6-212674EED06C}"/>
              </a:ext>
            </a:extLst>
          </p:cNvPr>
          <p:cNvPicPr>
            <a:picLocks noChangeAspect="1"/>
          </p:cNvPicPr>
          <p:nvPr/>
        </p:nvPicPr>
        <p:blipFill>
          <a:blip r:embed="rId3"/>
          <a:stretch>
            <a:fillRect/>
          </a:stretch>
        </p:blipFill>
        <p:spPr>
          <a:xfrm>
            <a:off x="1236239" y="2444346"/>
            <a:ext cx="2546863" cy="2776081"/>
          </a:xfrm>
          <a:prstGeom prst="rect">
            <a:avLst/>
          </a:prstGeom>
        </p:spPr>
      </p:pic>
      <p:sp>
        <p:nvSpPr>
          <p:cNvPr id="10" name="CuadroTexto 9">
            <a:extLst>
              <a:ext uri="{FF2B5EF4-FFF2-40B4-BE49-F238E27FC236}">
                <a16:creationId xmlns:a16="http://schemas.microsoft.com/office/drawing/2014/main" id="{80E2B7C3-98C8-46B7-8C1E-C45DC08205EA}"/>
              </a:ext>
            </a:extLst>
          </p:cNvPr>
          <p:cNvSpPr txBox="1"/>
          <p:nvPr/>
        </p:nvSpPr>
        <p:spPr>
          <a:xfrm>
            <a:off x="1308839" y="5375637"/>
            <a:ext cx="2474263" cy="954107"/>
          </a:xfrm>
          <a:prstGeom prst="rect">
            <a:avLst/>
          </a:prstGeom>
          <a:noFill/>
        </p:spPr>
        <p:txBody>
          <a:bodyPr wrap="square">
            <a:spAutoFit/>
          </a:bodyPr>
          <a:lstStyle/>
          <a:p>
            <a:pPr algn="just"/>
            <a:r>
              <a:rPr lang="es-ES" dirty="0"/>
              <a:t>Máquina Enigma en el Museo Nacional de la Ciencia y la Tecnología Leonardo da Vinci, Milán</a:t>
            </a:r>
            <a:endParaRPr lang="es-EC" dirty="0"/>
          </a:p>
        </p:txBody>
      </p:sp>
      <p:pic>
        <p:nvPicPr>
          <p:cNvPr id="7" name="Imagen 6">
            <a:extLst>
              <a:ext uri="{FF2B5EF4-FFF2-40B4-BE49-F238E27FC236}">
                <a16:creationId xmlns:a16="http://schemas.microsoft.com/office/drawing/2014/main" id="{CD98B26A-C51B-4C28-BD36-7771318B49C9}"/>
              </a:ext>
            </a:extLst>
          </p:cNvPr>
          <p:cNvPicPr>
            <a:picLocks noChangeAspect="1"/>
          </p:cNvPicPr>
          <p:nvPr/>
        </p:nvPicPr>
        <p:blipFill>
          <a:blip r:embed="rId4"/>
          <a:stretch>
            <a:fillRect/>
          </a:stretch>
        </p:blipFill>
        <p:spPr>
          <a:xfrm>
            <a:off x="4807305" y="2354738"/>
            <a:ext cx="6661754" cy="3239798"/>
          </a:xfrm>
          <a:prstGeom prst="rect">
            <a:avLst/>
          </a:prstGeom>
        </p:spPr>
      </p:pic>
      <p:sp>
        <p:nvSpPr>
          <p:cNvPr id="13" name="CuadroTexto 12">
            <a:extLst>
              <a:ext uri="{FF2B5EF4-FFF2-40B4-BE49-F238E27FC236}">
                <a16:creationId xmlns:a16="http://schemas.microsoft.com/office/drawing/2014/main" id="{A5A06355-1FDF-466C-93C3-C97C5DDC9061}"/>
              </a:ext>
            </a:extLst>
          </p:cNvPr>
          <p:cNvSpPr txBox="1"/>
          <p:nvPr/>
        </p:nvSpPr>
        <p:spPr>
          <a:xfrm>
            <a:off x="4807305" y="5717342"/>
            <a:ext cx="6661754" cy="307777"/>
          </a:xfrm>
          <a:prstGeom prst="rect">
            <a:avLst/>
          </a:prstGeom>
          <a:noFill/>
        </p:spPr>
        <p:txBody>
          <a:bodyPr wrap="square">
            <a:spAutoFit/>
          </a:bodyPr>
          <a:lstStyle/>
          <a:p>
            <a:pPr algn="ctr"/>
            <a:r>
              <a:rPr lang="es-ES" dirty="0"/>
              <a:t>Escena de la película: El Código Enigma – Alan Turing</a:t>
            </a:r>
            <a:endParaRPr lang="es-EC" dirty="0"/>
          </a:p>
        </p:txBody>
      </p:sp>
    </p:spTree>
    <p:extLst>
      <p:ext uri="{BB962C8B-B14F-4D97-AF65-F5344CB8AC3E}">
        <p14:creationId xmlns:p14="http://schemas.microsoft.com/office/powerpoint/2010/main" val="251109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6">
                                            <p:txEl>
                                              <p:pRg st="0" end="0"/>
                                            </p:txEl>
                                          </p:spTgt>
                                        </p:tgtEl>
                                        <p:attrNameLst>
                                          <p:attrName>style.visibility</p:attrName>
                                        </p:attrNameLst>
                                      </p:cBhvr>
                                      <p:to>
                                        <p:strVal val="visible"/>
                                      </p:to>
                                    </p:set>
                                    <p:animEffect transition="in" filter="fade">
                                      <p:cBhvr>
                                        <p:cTn id="7" dur="500"/>
                                        <p:tgtEl>
                                          <p:spTgt spid="1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
          <p:cNvSpPr txBox="1"/>
          <p:nvPr/>
        </p:nvSpPr>
        <p:spPr>
          <a:xfrm>
            <a:off x="573734" y="1201271"/>
            <a:ext cx="11089347" cy="1477287"/>
          </a:xfrm>
          <a:prstGeom prst="rect">
            <a:avLst/>
          </a:prstGeom>
          <a:noFill/>
          <a:ln>
            <a:noFill/>
          </a:ln>
        </p:spPr>
        <p:txBody>
          <a:bodyPr spcFirstLastPara="1" wrap="square" lIns="45700" tIns="45700" rIns="45700" bIns="45700" anchor="t" anchorCtr="0">
            <a:spAutoFit/>
          </a:bodyPr>
          <a:lstStyle/>
          <a:p>
            <a:pPr lvl="0" algn="just"/>
            <a:r>
              <a:rPr lang="es-ES" sz="1800" dirty="0">
                <a:solidFill>
                  <a:srgbClr val="EC8532"/>
                </a:solidFill>
              </a:rPr>
              <a:t>La criptografía ha incorporado complejos algoritmos matemáticos y teorías avanzadas, se han desarrollado sistemas de cifrado simétrico, como el Estándar de Cifrado Avanzado (AES), y asimétrico, como RSA, que permiten comunicaciones seguras en redes abiertas como Internet, la criptografía de clave pública ha facilitado la implementación de firmas digitales y protocolos de seguridad esenciales para el comercio electrónico y otras aplicaciones.</a:t>
            </a:r>
            <a:endParaRPr sz="1800" i="0" u="none" strike="noStrike" cap="none" dirty="0">
              <a:solidFill>
                <a:srgbClr val="3F3F3F"/>
              </a:solidFill>
              <a:latin typeface="Calibri"/>
              <a:ea typeface="Calibri"/>
              <a:cs typeface="Calibri"/>
              <a:sym typeface="Calibri"/>
            </a:endParaRPr>
          </a:p>
        </p:txBody>
      </p:sp>
      <p:sp>
        <p:nvSpPr>
          <p:cNvPr id="117" name="Google Shape;117;p2"/>
          <p:cNvSpPr txBox="1"/>
          <p:nvPr/>
        </p:nvSpPr>
        <p:spPr>
          <a:xfrm>
            <a:off x="573734" y="273023"/>
            <a:ext cx="6418737" cy="830956"/>
          </a:xfrm>
          <a:prstGeom prst="rect">
            <a:avLst/>
          </a:prstGeom>
          <a:noFill/>
          <a:ln>
            <a:noFill/>
          </a:ln>
        </p:spPr>
        <p:txBody>
          <a:bodyPr spcFirstLastPara="1" wrap="square" lIns="45700" tIns="45700" rIns="45700" bIns="45700" anchor="t" anchorCtr="0">
            <a:spAutoFit/>
          </a:bodyPr>
          <a:lstStyle/>
          <a:p>
            <a:pPr marL="0" marR="0" lvl="0" indent="0" algn="l" rtl="0">
              <a:spcBef>
                <a:spcPts val="0"/>
              </a:spcBef>
              <a:spcAft>
                <a:spcPts val="0"/>
              </a:spcAft>
              <a:buNone/>
            </a:pPr>
            <a:r>
              <a:rPr lang="es-EC" sz="4800" b="1" dirty="0">
                <a:latin typeface="verdana" panose="020B0604030504040204" pitchFamily="34" charset="0"/>
              </a:rPr>
              <a:t>Era Digital</a:t>
            </a:r>
            <a:endParaRPr sz="400" b="0" i="0" u="none" strike="noStrike" cap="none" dirty="0">
              <a:solidFill>
                <a:srgbClr val="000000"/>
              </a:solidFill>
              <a:latin typeface="Arial"/>
              <a:ea typeface="Arial"/>
              <a:cs typeface="Arial"/>
              <a:sym typeface="Arial"/>
            </a:endParaRPr>
          </a:p>
        </p:txBody>
      </p:sp>
      <p:sp>
        <p:nvSpPr>
          <p:cNvPr id="8" name="CuadroTexto 7">
            <a:extLst>
              <a:ext uri="{FF2B5EF4-FFF2-40B4-BE49-F238E27FC236}">
                <a16:creationId xmlns:a16="http://schemas.microsoft.com/office/drawing/2014/main" id="{497627F8-FA11-4ED3-B2C0-412A84A5E78A}"/>
              </a:ext>
            </a:extLst>
          </p:cNvPr>
          <p:cNvSpPr txBox="1"/>
          <p:nvPr/>
        </p:nvSpPr>
        <p:spPr>
          <a:xfrm>
            <a:off x="10031507" y="2365908"/>
            <a:ext cx="1882588" cy="312650"/>
          </a:xfrm>
          <a:prstGeom prst="rect">
            <a:avLst/>
          </a:prstGeom>
          <a:noFill/>
        </p:spPr>
        <p:txBody>
          <a:bodyPr wrap="square">
            <a:spAutoFit/>
          </a:bodyPr>
          <a:lstStyle/>
          <a:p>
            <a:pPr>
              <a:lnSpc>
                <a:spcPct val="107000"/>
              </a:lnSpc>
              <a:spcAft>
                <a:spcPts val="800"/>
              </a:spcAft>
            </a:pPr>
            <a:r>
              <a:rPr lang="es-EC" sz="1400" b="1" dirty="0">
                <a:effectLst/>
                <a:latin typeface="Calibri" panose="020F0502020204030204" pitchFamily="34" charset="0"/>
                <a:ea typeface="Calibri" panose="020F0502020204030204" pitchFamily="34" charset="0"/>
                <a:cs typeface="Times New Roman" panose="02020603050405020304" pitchFamily="18" charset="0"/>
              </a:rPr>
              <a:t>(Arenas Vega, 2004)</a:t>
            </a:r>
          </a:p>
        </p:txBody>
      </p:sp>
      <p:pic>
        <p:nvPicPr>
          <p:cNvPr id="5" name="Imagen 4">
            <a:extLst>
              <a:ext uri="{FF2B5EF4-FFF2-40B4-BE49-F238E27FC236}">
                <a16:creationId xmlns:a16="http://schemas.microsoft.com/office/drawing/2014/main" id="{BBE004C1-A9F9-47BD-A9D0-DA7248A16E21}"/>
              </a:ext>
            </a:extLst>
          </p:cNvPr>
          <p:cNvPicPr>
            <a:picLocks noChangeAspect="1"/>
          </p:cNvPicPr>
          <p:nvPr/>
        </p:nvPicPr>
        <p:blipFill>
          <a:blip r:embed="rId3"/>
          <a:stretch>
            <a:fillRect/>
          </a:stretch>
        </p:blipFill>
        <p:spPr>
          <a:xfrm>
            <a:off x="645457" y="2928979"/>
            <a:ext cx="5818095" cy="3367222"/>
          </a:xfrm>
          <a:prstGeom prst="rect">
            <a:avLst/>
          </a:prstGeom>
        </p:spPr>
      </p:pic>
      <p:sp>
        <p:nvSpPr>
          <p:cNvPr id="10" name="CuadroTexto 9">
            <a:extLst>
              <a:ext uri="{FF2B5EF4-FFF2-40B4-BE49-F238E27FC236}">
                <a16:creationId xmlns:a16="http://schemas.microsoft.com/office/drawing/2014/main" id="{92E4BAA2-0C6B-48BA-8527-27F934E95FFA}"/>
              </a:ext>
            </a:extLst>
          </p:cNvPr>
          <p:cNvSpPr txBox="1"/>
          <p:nvPr/>
        </p:nvSpPr>
        <p:spPr>
          <a:xfrm>
            <a:off x="6854827" y="3876574"/>
            <a:ext cx="4688541" cy="954107"/>
          </a:xfrm>
          <a:prstGeom prst="rect">
            <a:avLst/>
          </a:prstGeom>
          <a:noFill/>
        </p:spPr>
        <p:txBody>
          <a:bodyPr wrap="square">
            <a:spAutoFit/>
          </a:bodyPr>
          <a:lstStyle/>
          <a:p>
            <a:pPr algn="just"/>
            <a:r>
              <a:rPr lang="es-ES" dirty="0"/>
              <a:t>"Ilustración comparativa de los métodos de cifrado: simétrico, donde se utiliza la misma clave para cifrar y descifrar, y asimétrico, que emplea una clave pública para cifrar y una clave privada para descifrar."</a:t>
            </a:r>
            <a:endParaRPr lang="es-EC" dirty="0"/>
          </a:p>
        </p:txBody>
      </p:sp>
    </p:spTree>
    <p:extLst>
      <p:ext uri="{BB962C8B-B14F-4D97-AF65-F5344CB8AC3E}">
        <p14:creationId xmlns:p14="http://schemas.microsoft.com/office/powerpoint/2010/main" val="831851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6">
                                            <p:txEl>
                                              <p:pRg st="0" end="0"/>
                                            </p:txEl>
                                          </p:spTgt>
                                        </p:tgtEl>
                                        <p:attrNameLst>
                                          <p:attrName>style.visibility</p:attrName>
                                        </p:attrNameLst>
                                      </p:cBhvr>
                                      <p:to>
                                        <p:strVal val="visible"/>
                                      </p:to>
                                    </p:set>
                                    <p:animEffect transition="in" filter="fade">
                                      <p:cBhvr>
                                        <p:cTn id="7" dur="500"/>
                                        <p:tgtEl>
                                          <p:spTgt spid="1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
          <p:cNvSpPr txBox="1"/>
          <p:nvPr/>
        </p:nvSpPr>
        <p:spPr>
          <a:xfrm>
            <a:off x="573734" y="1201271"/>
            <a:ext cx="11089347" cy="369291"/>
          </a:xfrm>
          <a:prstGeom prst="rect">
            <a:avLst/>
          </a:prstGeom>
          <a:noFill/>
          <a:ln>
            <a:noFill/>
          </a:ln>
        </p:spPr>
        <p:txBody>
          <a:bodyPr spcFirstLastPara="1" wrap="square" lIns="45700" tIns="45700" rIns="45700" bIns="45700" anchor="t" anchorCtr="0">
            <a:spAutoFit/>
          </a:bodyPr>
          <a:lstStyle/>
          <a:p>
            <a:pPr lvl="0" algn="just"/>
            <a:endParaRPr sz="1800" i="0" u="none" strike="noStrike" cap="none" dirty="0">
              <a:solidFill>
                <a:srgbClr val="3F3F3F"/>
              </a:solidFill>
              <a:latin typeface="Calibri"/>
              <a:ea typeface="Calibri"/>
              <a:cs typeface="Calibri"/>
              <a:sym typeface="Calibri"/>
            </a:endParaRPr>
          </a:p>
        </p:txBody>
      </p:sp>
      <p:sp>
        <p:nvSpPr>
          <p:cNvPr id="117" name="Google Shape;117;p2"/>
          <p:cNvSpPr txBox="1"/>
          <p:nvPr/>
        </p:nvSpPr>
        <p:spPr>
          <a:xfrm>
            <a:off x="573734" y="273023"/>
            <a:ext cx="6418737" cy="830956"/>
          </a:xfrm>
          <a:prstGeom prst="rect">
            <a:avLst/>
          </a:prstGeom>
          <a:noFill/>
          <a:ln>
            <a:noFill/>
          </a:ln>
        </p:spPr>
        <p:txBody>
          <a:bodyPr spcFirstLastPara="1" wrap="square" lIns="45700" tIns="45700" rIns="45700" bIns="45700" anchor="t" anchorCtr="0">
            <a:spAutoFit/>
          </a:bodyPr>
          <a:lstStyle/>
          <a:p>
            <a:pPr marL="0" marR="0" lvl="0" indent="0" algn="l" rtl="0">
              <a:spcBef>
                <a:spcPts val="0"/>
              </a:spcBef>
              <a:spcAft>
                <a:spcPts val="0"/>
              </a:spcAft>
              <a:buNone/>
            </a:pPr>
            <a:r>
              <a:rPr lang="es-EC" sz="4800" b="1" i="0" u="none" strike="noStrike" cap="none" dirty="0">
                <a:solidFill>
                  <a:srgbClr val="000000"/>
                </a:solidFill>
                <a:latin typeface="verdana" panose="020B0604030504040204" pitchFamily="34" charset="0"/>
                <a:ea typeface="Arial"/>
                <a:cs typeface="Arial"/>
                <a:sym typeface="Arial"/>
              </a:rPr>
              <a:t>Futuro</a:t>
            </a:r>
            <a:endParaRPr sz="400" b="0" i="0" u="none" strike="noStrike" cap="none" dirty="0">
              <a:solidFill>
                <a:srgbClr val="000000"/>
              </a:solidFill>
              <a:latin typeface="Arial"/>
              <a:ea typeface="Arial"/>
              <a:cs typeface="Arial"/>
              <a:sym typeface="Arial"/>
            </a:endParaRPr>
          </a:p>
        </p:txBody>
      </p:sp>
      <p:sp>
        <p:nvSpPr>
          <p:cNvPr id="8" name="CuadroTexto 7">
            <a:extLst>
              <a:ext uri="{FF2B5EF4-FFF2-40B4-BE49-F238E27FC236}">
                <a16:creationId xmlns:a16="http://schemas.microsoft.com/office/drawing/2014/main" id="{497627F8-FA11-4ED3-B2C0-412A84A5E78A}"/>
              </a:ext>
            </a:extLst>
          </p:cNvPr>
          <p:cNvSpPr txBox="1"/>
          <p:nvPr/>
        </p:nvSpPr>
        <p:spPr>
          <a:xfrm>
            <a:off x="10659037" y="2365908"/>
            <a:ext cx="1317811" cy="312650"/>
          </a:xfrm>
          <a:prstGeom prst="rect">
            <a:avLst/>
          </a:prstGeom>
          <a:noFill/>
        </p:spPr>
        <p:txBody>
          <a:bodyPr wrap="square">
            <a:spAutoFit/>
          </a:bodyPr>
          <a:lstStyle/>
          <a:p>
            <a:pPr>
              <a:lnSpc>
                <a:spcPct val="107000"/>
              </a:lnSpc>
              <a:spcAft>
                <a:spcPts val="800"/>
              </a:spcAft>
            </a:pPr>
            <a:r>
              <a:rPr lang="es-EC" sz="1400" b="1" dirty="0">
                <a:effectLst/>
                <a:latin typeface="Calibri" panose="020F0502020204030204" pitchFamily="34" charset="0"/>
                <a:ea typeface="Calibri" panose="020F0502020204030204" pitchFamily="34" charset="0"/>
                <a:cs typeface="Times New Roman" panose="02020603050405020304" pitchFamily="18" charset="0"/>
              </a:rPr>
              <a:t>(IBM, 2025)</a:t>
            </a:r>
          </a:p>
        </p:txBody>
      </p:sp>
      <p:sp>
        <p:nvSpPr>
          <p:cNvPr id="5" name="Google Shape;116;p2">
            <a:extLst>
              <a:ext uri="{FF2B5EF4-FFF2-40B4-BE49-F238E27FC236}">
                <a16:creationId xmlns:a16="http://schemas.microsoft.com/office/drawing/2014/main" id="{EDD6EBE5-5B6E-49F3-8699-8CF7BC7F35A4}"/>
              </a:ext>
            </a:extLst>
          </p:cNvPr>
          <p:cNvSpPr txBox="1"/>
          <p:nvPr/>
        </p:nvSpPr>
        <p:spPr>
          <a:xfrm>
            <a:off x="636488" y="1103979"/>
            <a:ext cx="11089347" cy="1477287"/>
          </a:xfrm>
          <a:prstGeom prst="rect">
            <a:avLst/>
          </a:prstGeom>
          <a:noFill/>
          <a:ln>
            <a:noFill/>
          </a:ln>
        </p:spPr>
        <p:txBody>
          <a:bodyPr spcFirstLastPara="1" wrap="square" lIns="45700" tIns="45700" rIns="45700" bIns="45700" anchor="t" anchorCtr="0">
            <a:spAutoFit/>
          </a:bodyPr>
          <a:lstStyle/>
          <a:p>
            <a:pPr lvl="0" algn="just"/>
            <a:r>
              <a:rPr lang="es-ES" sz="1800" dirty="0">
                <a:solidFill>
                  <a:srgbClr val="EC8532"/>
                </a:solidFill>
              </a:rPr>
              <a:t>La criptografía cuántica se basa en los principios de la mecánica cuántica para garantizar la seguridad de la información, a diferencia de la criptografía tradicional que depende de la complejidad matemática de ciertos problemas. Esta diferencia fundamental implica que, mientras la criptografía clásica puede ser vulnerable a ataques con suficiente poder computacional, la cuántica ofrece una seguridad basada en las leyes físicas, lo que la hace teóricamente invulnerable a tales ataques. </a:t>
            </a:r>
          </a:p>
        </p:txBody>
      </p:sp>
      <p:sp>
        <p:nvSpPr>
          <p:cNvPr id="9" name="Google Shape;116;p2">
            <a:extLst>
              <a:ext uri="{FF2B5EF4-FFF2-40B4-BE49-F238E27FC236}">
                <a16:creationId xmlns:a16="http://schemas.microsoft.com/office/drawing/2014/main" id="{A66C5FBC-61DA-4876-A082-CEC48A221F93}"/>
              </a:ext>
            </a:extLst>
          </p:cNvPr>
          <p:cNvSpPr txBox="1"/>
          <p:nvPr/>
        </p:nvSpPr>
        <p:spPr>
          <a:xfrm>
            <a:off x="636487" y="2832491"/>
            <a:ext cx="11089347" cy="2031285"/>
          </a:xfrm>
          <a:prstGeom prst="rect">
            <a:avLst/>
          </a:prstGeom>
          <a:noFill/>
          <a:ln>
            <a:noFill/>
          </a:ln>
        </p:spPr>
        <p:txBody>
          <a:bodyPr spcFirstLastPara="1" wrap="square" lIns="45700" tIns="45700" rIns="45700" bIns="45700" anchor="t" anchorCtr="0">
            <a:spAutoFit/>
          </a:bodyPr>
          <a:lstStyle/>
          <a:p>
            <a:pPr lvl="0" algn="just"/>
            <a:r>
              <a:rPr lang="es-ES" sz="1800" dirty="0">
                <a:solidFill>
                  <a:srgbClr val="EC8532"/>
                </a:solidFill>
              </a:rPr>
              <a:t>La llegada de la computación cuántica plantea amenazas significativas para los algoritmos criptográficos actuales, ya que estos nuevos ordenadores podrían resolver problemas matemáticos complejos en tiempos mucho más cortos, comprometiendo la seguridad de los sistemas tradicionales. </a:t>
            </a:r>
          </a:p>
          <a:p>
            <a:pPr lvl="0" algn="just"/>
            <a:endParaRPr lang="es-ES" sz="1800" dirty="0">
              <a:solidFill>
                <a:srgbClr val="EC8532"/>
              </a:solidFill>
            </a:endParaRPr>
          </a:p>
          <a:p>
            <a:pPr lvl="0" algn="just"/>
            <a:r>
              <a:rPr lang="es-ES" sz="1800" dirty="0">
                <a:solidFill>
                  <a:srgbClr val="EC8532"/>
                </a:solidFill>
              </a:rPr>
              <a:t>Para mitigar estos riesgos, se están desarrollando propuestas de cifrado </a:t>
            </a:r>
            <a:r>
              <a:rPr lang="es-ES" sz="1800" dirty="0" err="1">
                <a:solidFill>
                  <a:srgbClr val="EC8532"/>
                </a:solidFill>
              </a:rPr>
              <a:t>post-cuántico</a:t>
            </a:r>
            <a:r>
              <a:rPr lang="es-ES" sz="1800" dirty="0">
                <a:solidFill>
                  <a:srgbClr val="EC8532"/>
                </a:solidFill>
              </a:rPr>
              <a:t>, que buscan crear algoritmos resistentes a los ataques de la computación cuántica, asegurando así la protección de la información en el futuro. </a:t>
            </a:r>
          </a:p>
        </p:txBody>
      </p:sp>
      <p:sp>
        <p:nvSpPr>
          <p:cNvPr id="10" name="CuadroTexto 9">
            <a:extLst>
              <a:ext uri="{FF2B5EF4-FFF2-40B4-BE49-F238E27FC236}">
                <a16:creationId xmlns:a16="http://schemas.microsoft.com/office/drawing/2014/main" id="{26B140DE-7D6A-436A-BA5C-6A20BE94476C}"/>
              </a:ext>
            </a:extLst>
          </p:cNvPr>
          <p:cNvSpPr txBox="1"/>
          <p:nvPr/>
        </p:nvSpPr>
        <p:spPr>
          <a:xfrm>
            <a:off x="9278471" y="4555999"/>
            <a:ext cx="2599764" cy="307777"/>
          </a:xfrm>
          <a:prstGeom prst="rect">
            <a:avLst/>
          </a:prstGeom>
          <a:noFill/>
        </p:spPr>
        <p:txBody>
          <a:bodyPr wrap="square">
            <a:spAutoFit/>
          </a:bodyPr>
          <a:lstStyle/>
          <a:p>
            <a:r>
              <a:rPr lang="es-EC" b="1" dirty="0"/>
              <a:t>(</a:t>
            </a:r>
            <a:r>
              <a:rPr lang="es-EC" b="1" dirty="0" err="1"/>
              <a:t>Fundacionbankinter</a:t>
            </a:r>
            <a:r>
              <a:rPr lang="es-EC" b="1" dirty="0"/>
              <a:t>, 2025)</a:t>
            </a:r>
          </a:p>
        </p:txBody>
      </p:sp>
    </p:spTree>
    <p:extLst>
      <p:ext uri="{BB962C8B-B14F-4D97-AF65-F5344CB8AC3E}">
        <p14:creationId xmlns:p14="http://schemas.microsoft.com/office/powerpoint/2010/main" val="159110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116">
                                            <p:txEl>
                                              <p:pRg st="0" end="0"/>
                                            </p:txEl>
                                          </p:spTgt>
                                        </p:tgtEl>
                                        <p:attrNameLst>
                                          <p:attrName>style.visibility</p:attrName>
                                        </p:attrNameLst>
                                      </p:cBhvr>
                                      <p:to>
                                        <p:strVal val="visible"/>
                                      </p:to>
                                    </p:set>
                                    <p:animEffect transition="in" filter="fade">
                                      <p:cBhvr>
                                        <p:cTn id="7" dur="500"/>
                                        <p:tgtEl>
                                          <p:spTgt spid="1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2" end="2"/>
                                            </p:txEl>
                                          </p:spTgt>
                                        </p:tgtEl>
                                        <p:attrNameLst>
                                          <p:attrName>style.visibility</p:attrName>
                                        </p:attrNameLst>
                                      </p:cBhvr>
                                      <p:to>
                                        <p:strVal val="visible"/>
                                      </p:to>
                                    </p:set>
                                    <p:animEffect transition="in" filter="fade">
                                      <p:cBhvr>
                                        <p:cTn id="22"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
          <p:cNvSpPr txBox="1"/>
          <p:nvPr/>
        </p:nvSpPr>
        <p:spPr>
          <a:xfrm>
            <a:off x="573734" y="1201271"/>
            <a:ext cx="11089347" cy="369291"/>
          </a:xfrm>
          <a:prstGeom prst="rect">
            <a:avLst/>
          </a:prstGeom>
          <a:noFill/>
          <a:ln>
            <a:noFill/>
          </a:ln>
        </p:spPr>
        <p:txBody>
          <a:bodyPr spcFirstLastPara="1" wrap="square" lIns="45700" tIns="45700" rIns="45700" bIns="45700" anchor="t" anchorCtr="0">
            <a:spAutoFit/>
          </a:bodyPr>
          <a:lstStyle/>
          <a:p>
            <a:pPr lvl="0" algn="just"/>
            <a:endParaRPr sz="1800" i="0" u="none" strike="noStrike" cap="none" dirty="0">
              <a:solidFill>
                <a:srgbClr val="3F3F3F"/>
              </a:solidFill>
              <a:latin typeface="Calibri"/>
              <a:ea typeface="Calibri"/>
              <a:cs typeface="Calibri"/>
              <a:sym typeface="Calibri"/>
            </a:endParaRPr>
          </a:p>
        </p:txBody>
      </p:sp>
      <p:sp>
        <p:nvSpPr>
          <p:cNvPr id="117" name="Google Shape;117;p2"/>
          <p:cNvSpPr txBox="1"/>
          <p:nvPr/>
        </p:nvSpPr>
        <p:spPr>
          <a:xfrm>
            <a:off x="573734" y="273023"/>
            <a:ext cx="8875066" cy="830956"/>
          </a:xfrm>
          <a:prstGeom prst="rect">
            <a:avLst/>
          </a:prstGeom>
          <a:noFill/>
          <a:ln>
            <a:noFill/>
          </a:ln>
        </p:spPr>
        <p:txBody>
          <a:bodyPr spcFirstLastPara="1" wrap="square" lIns="45700" tIns="45700" rIns="45700" bIns="45700" anchor="t" anchorCtr="0">
            <a:spAutoFit/>
          </a:bodyPr>
          <a:lstStyle/>
          <a:p>
            <a:pPr marL="0" marR="0" lvl="0" indent="0" algn="l" rtl="0">
              <a:spcBef>
                <a:spcPts val="0"/>
              </a:spcBef>
              <a:spcAft>
                <a:spcPts val="0"/>
              </a:spcAft>
              <a:buNone/>
            </a:pPr>
            <a:r>
              <a:rPr lang="es-EC" sz="4800" b="1" i="0" u="none" strike="noStrike" cap="none" dirty="0">
                <a:solidFill>
                  <a:srgbClr val="000000"/>
                </a:solidFill>
                <a:latin typeface="verdana" panose="020B0604030504040204" pitchFamily="34" charset="0"/>
                <a:ea typeface="Arial"/>
                <a:cs typeface="Arial"/>
                <a:sym typeface="Arial"/>
              </a:rPr>
              <a:t>Demostración Practica 1</a:t>
            </a:r>
            <a:endParaRPr sz="400" b="0" i="0" u="none" strike="noStrike" cap="none" dirty="0">
              <a:solidFill>
                <a:srgbClr val="000000"/>
              </a:solidFill>
              <a:latin typeface="Arial"/>
              <a:ea typeface="Arial"/>
              <a:cs typeface="Arial"/>
              <a:sym typeface="Arial"/>
            </a:endParaRPr>
          </a:p>
        </p:txBody>
      </p:sp>
      <p:sp>
        <p:nvSpPr>
          <p:cNvPr id="12" name="Google Shape;117;p2">
            <a:extLst>
              <a:ext uri="{FF2B5EF4-FFF2-40B4-BE49-F238E27FC236}">
                <a16:creationId xmlns:a16="http://schemas.microsoft.com/office/drawing/2014/main" id="{B9F6EF6E-9534-471B-9A1C-1F520B88B07F}"/>
              </a:ext>
            </a:extLst>
          </p:cNvPr>
          <p:cNvSpPr txBox="1"/>
          <p:nvPr/>
        </p:nvSpPr>
        <p:spPr>
          <a:xfrm>
            <a:off x="939700" y="4876054"/>
            <a:ext cx="6133454" cy="1015622"/>
          </a:xfrm>
          <a:prstGeom prst="rect">
            <a:avLst/>
          </a:prstGeom>
          <a:noFill/>
          <a:ln>
            <a:noFill/>
          </a:ln>
        </p:spPr>
        <p:txBody>
          <a:bodyPr spcFirstLastPara="1" wrap="square" lIns="45700" tIns="45700" rIns="45700" bIns="45700" anchor="t" anchorCtr="0">
            <a:spAutoFit/>
          </a:bodyPr>
          <a:lstStyle/>
          <a:p>
            <a:r>
              <a:rPr lang="es-EC" sz="6000" b="1" dirty="0">
                <a:effectLst/>
              </a:rPr>
              <a:t>Cifrado </a:t>
            </a:r>
            <a:r>
              <a:rPr lang="es-EC" sz="6000" b="1" dirty="0" err="1">
                <a:effectLst/>
              </a:rPr>
              <a:t>Atbash</a:t>
            </a:r>
            <a:endParaRPr lang="es-EC" sz="6000" b="1" dirty="0">
              <a:effectLst/>
            </a:endParaRPr>
          </a:p>
        </p:txBody>
      </p:sp>
      <p:pic>
        <p:nvPicPr>
          <p:cNvPr id="4" name="Imagen 3">
            <a:extLst>
              <a:ext uri="{FF2B5EF4-FFF2-40B4-BE49-F238E27FC236}">
                <a16:creationId xmlns:a16="http://schemas.microsoft.com/office/drawing/2014/main" id="{2A73588F-E9FF-4C09-A052-C1312B8564AE}"/>
              </a:ext>
            </a:extLst>
          </p:cNvPr>
          <p:cNvPicPr>
            <a:picLocks noChangeAspect="1"/>
          </p:cNvPicPr>
          <p:nvPr/>
        </p:nvPicPr>
        <p:blipFill>
          <a:blip r:embed="rId3"/>
          <a:stretch>
            <a:fillRect/>
          </a:stretch>
        </p:blipFill>
        <p:spPr>
          <a:xfrm>
            <a:off x="712788" y="1981946"/>
            <a:ext cx="6360366" cy="2066313"/>
          </a:xfrm>
          <a:prstGeom prst="rect">
            <a:avLst/>
          </a:prstGeom>
        </p:spPr>
      </p:pic>
      <p:pic>
        <p:nvPicPr>
          <p:cNvPr id="7" name="Imagen 6">
            <a:extLst>
              <a:ext uri="{FF2B5EF4-FFF2-40B4-BE49-F238E27FC236}">
                <a16:creationId xmlns:a16="http://schemas.microsoft.com/office/drawing/2014/main" id="{318D6A71-ABAB-4A9B-9CAE-BB4B05703406}"/>
              </a:ext>
            </a:extLst>
          </p:cNvPr>
          <p:cNvPicPr>
            <a:picLocks noChangeAspect="1"/>
          </p:cNvPicPr>
          <p:nvPr/>
        </p:nvPicPr>
        <p:blipFill>
          <a:blip r:embed="rId4"/>
          <a:stretch>
            <a:fillRect/>
          </a:stretch>
        </p:blipFill>
        <p:spPr>
          <a:xfrm>
            <a:off x="7207623" y="1383525"/>
            <a:ext cx="4631792" cy="4631792"/>
          </a:xfrm>
          <a:prstGeom prst="rect">
            <a:avLst/>
          </a:prstGeom>
        </p:spPr>
      </p:pic>
      <p:sp>
        <p:nvSpPr>
          <p:cNvPr id="11" name="Google Shape;117;p2">
            <a:extLst>
              <a:ext uri="{FF2B5EF4-FFF2-40B4-BE49-F238E27FC236}">
                <a16:creationId xmlns:a16="http://schemas.microsoft.com/office/drawing/2014/main" id="{4EFE4228-96BD-440A-BF1C-C86571F28FF0}"/>
              </a:ext>
            </a:extLst>
          </p:cNvPr>
          <p:cNvSpPr txBox="1"/>
          <p:nvPr/>
        </p:nvSpPr>
        <p:spPr>
          <a:xfrm>
            <a:off x="3739774" y="5694452"/>
            <a:ext cx="2965827" cy="461624"/>
          </a:xfrm>
          <a:prstGeom prst="rect">
            <a:avLst/>
          </a:prstGeom>
          <a:noFill/>
          <a:ln>
            <a:noFill/>
          </a:ln>
        </p:spPr>
        <p:txBody>
          <a:bodyPr spcFirstLastPara="1" wrap="square" lIns="45700" tIns="45700" rIns="45700" bIns="45700" anchor="t" anchorCtr="0">
            <a:spAutoFit/>
          </a:bodyPr>
          <a:lstStyle/>
          <a:p>
            <a:r>
              <a:rPr lang="es-EC" sz="2400" b="1" dirty="0">
                <a:effectLst/>
              </a:rPr>
              <a:t>Sustitución Simple</a:t>
            </a:r>
          </a:p>
        </p:txBody>
      </p:sp>
    </p:spTree>
    <p:extLst>
      <p:ext uri="{BB962C8B-B14F-4D97-AF65-F5344CB8AC3E}">
        <p14:creationId xmlns:p14="http://schemas.microsoft.com/office/powerpoint/2010/main" val="145478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116">
                                            <p:txEl>
                                              <p:pRg st="0" end="0"/>
                                            </p:txEl>
                                          </p:spTgt>
                                        </p:tgtEl>
                                        <p:attrNameLst>
                                          <p:attrName>style.visibility</p:attrName>
                                        </p:attrNameLst>
                                      </p:cBhvr>
                                      <p:to>
                                        <p:strVal val="visible"/>
                                      </p:to>
                                    </p:set>
                                    <p:animEffect transition="in" filter="fade">
                                      <p:cBhvr>
                                        <p:cTn id="7" dur="500"/>
                                        <p:tgtEl>
                                          <p:spTgt spid="1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
          <p:cNvSpPr txBox="1"/>
          <p:nvPr/>
        </p:nvSpPr>
        <p:spPr>
          <a:xfrm>
            <a:off x="573734" y="1201271"/>
            <a:ext cx="11089347" cy="369291"/>
          </a:xfrm>
          <a:prstGeom prst="rect">
            <a:avLst/>
          </a:prstGeom>
          <a:noFill/>
          <a:ln>
            <a:noFill/>
          </a:ln>
        </p:spPr>
        <p:txBody>
          <a:bodyPr spcFirstLastPara="1" wrap="square" lIns="45700" tIns="45700" rIns="45700" bIns="45700" anchor="t" anchorCtr="0">
            <a:spAutoFit/>
          </a:bodyPr>
          <a:lstStyle/>
          <a:p>
            <a:pPr lvl="0" algn="just"/>
            <a:endParaRPr sz="1800" i="0" u="none" strike="noStrike" cap="none" dirty="0">
              <a:solidFill>
                <a:srgbClr val="3F3F3F"/>
              </a:solidFill>
              <a:latin typeface="Calibri"/>
              <a:ea typeface="Calibri"/>
              <a:cs typeface="Calibri"/>
              <a:sym typeface="Calibri"/>
            </a:endParaRPr>
          </a:p>
        </p:txBody>
      </p:sp>
      <p:sp>
        <p:nvSpPr>
          <p:cNvPr id="117" name="Google Shape;117;p2"/>
          <p:cNvSpPr txBox="1"/>
          <p:nvPr/>
        </p:nvSpPr>
        <p:spPr>
          <a:xfrm>
            <a:off x="573734" y="273023"/>
            <a:ext cx="8875066" cy="830956"/>
          </a:xfrm>
          <a:prstGeom prst="rect">
            <a:avLst/>
          </a:prstGeom>
          <a:noFill/>
          <a:ln>
            <a:noFill/>
          </a:ln>
        </p:spPr>
        <p:txBody>
          <a:bodyPr spcFirstLastPara="1" wrap="square" lIns="45700" tIns="45700" rIns="45700" bIns="45700" anchor="t" anchorCtr="0">
            <a:spAutoFit/>
          </a:bodyPr>
          <a:lstStyle/>
          <a:p>
            <a:pPr marL="0" marR="0" lvl="0" indent="0" algn="l" rtl="0">
              <a:spcBef>
                <a:spcPts val="0"/>
              </a:spcBef>
              <a:spcAft>
                <a:spcPts val="0"/>
              </a:spcAft>
              <a:buNone/>
            </a:pPr>
            <a:r>
              <a:rPr lang="es-EC" sz="4800" b="1" i="0" u="none" strike="noStrike" cap="none" dirty="0">
                <a:solidFill>
                  <a:srgbClr val="000000"/>
                </a:solidFill>
                <a:latin typeface="verdana" panose="020B0604030504040204" pitchFamily="34" charset="0"/>
                <a:ea typeface="Arial"/>
                <a:cs typeface="Arial"/>
                <a:sym typeface="Arial"/>
              </a:rPr>
              <a:t>Demostración Practica 2</a:t>
            </a:r>
            <a:endParaRPr sz="400" b="0" i="0" u="none" strike="noStrike" cap="none" dirty="0">
              <a:solidFill>
                <a:srgbClr val="000000"/>
              </a:solidFill>
              <a:latin typeface="Arial"/>
              <a:ea typeface="Arial"/>
              <a:cs typeface="Arial"/>
              <a:sym typeface="Arial"/>
            </a:endParaRPr>
          </a:p>
        </p:txBody>
      </p:sp>
      <p:pic>
        <p:nvPicPr>
          <p:cNvPr id="3" name="Gráfico 2">
            <a:extLst>
              <a:ext uri="{FF2B5EF4-FFF2-40B4-BE49-F238E27FC236}">
                <a16:creationId xmlns:a16="http://schemas.microsoft.com/office/drawing/2014/main" id="{44D03EC4-2663-4E4D-8A3B-A217C0AFE5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5766" y="2164365"/>
            <a:ext cx="5512641" cy="1581258"/>
          </a:xfrm>
          <a:prstGeom prst="rect">
            <a:avLst/>
          </a:prstGeom>
        </p:spPr>
      </p:pic>
      <p:pic>
        <p:nvPicPr>
          <p:cNvPr id="6" name="Imagen 5">
            <a:extLst>
              <a:ext uri="{FF2B5EF4-FFF2-40B4-BE49-F238E27FC236}">
                <a16:creationId xmlns:a16="http://schemas.microsoft.com/office/drawing/2014/main" id="{32502970-BA43-40DF-8DE8-A4D99D386831}"/>
              </a:ext>
            </a:extLst>
          </p:cNvPr>
          <p:cNvPicPr>
            <a:picLocks noChangeAspect="1"/>
          </p:cNvPicPr>
          <p:nvPr/>
        </p:nvPicPr>
        <p:blipFill>
          <a:blip r:embed="rId5"/>
          <a:stretch>
            <a:fillRect/>
          </a:stretch>
        </p:blipFill>
        <p:spPr>
          <a:xfrm>
            <a:off x="6920753" y="2002491"/>
            <a:ext cx="4385388" cy="3289041"/>
          </a:xfrm>
          <a:prstGeom prst="rect">
            <a:avLst/>
          </a:prstGeom>
        </p:spPr>
      </p:pic>
      <p:sp>
        <p:nvSpPr>
          <p:cNvPr id="12" name="Google Shape;117;p2">
            <a:extLst>
              <a:ext uri="{FF2B5EF4-FFF2-40B4-BE49-F238E27FC236}">
                <a16:creationId xmlns:a16="http://schemas.microsoft.com/office/drawing/2014/main" id="{B9F6EF6E-9534-471B-9A1C-1F520B88B07F}"/>
              </a:ext>
            </a:extLst>
          </p:cNvPr>
          <p:cNvSpPr txBox="1"/>
          <p:nvPr/>
        </p:nvSpPr>
        <p:spPr>
          <a:xfrm>
            <a:off x="939700" y="4876054"/>
            <a:ext cx="5154712" cy="830956"/>
          </a:xfrm>
          <a:prstGeom prst="rect">
            <a:avLst/>
          </a:prstGeom>
          <a:noFill/>
          <a:ln>
            <a:noFill/>
          </a:ln>
        </p:spPr>
        <p:txBody>
          <a:bodyPr spcFirstLastPara="1" wrap="square" lIns="45700" tIns="45700" rIns="45700" bIns="45700" anchor="t" anchorCtr="0">
            <a:spAutoFit/>
          </a:bodyPr>
          <a:lstStyle/>
          <a:p>
            <a:pPr marL="0" marR="0" lvl="0" indent="0" algn="ctr" rtl="0">
              <a:spcBef>
                <a:spcPts val="0"/>
              </a:spcBef>
              <a:spcAft>
                <a:spcPts val="0"/>
              </a:spcAft>
              <a:buNone/>
            </a:pPr>
            <a:r>
              <a:rPr lang="es-EC" sz="4800" b="1" i="0" u="none" strike="noStrike" cap="none" dirty="0">
                <a:solidFill>
                  <a:srgbClr val="000000"/>
                </a:solidFill>
                <a:latin typeface="verdana" panose="020B0604030504040204" pitchFamily="34" charset="0"/>
                <a:ea typeface="Arial"/>
                <a:cs typeface="Arial"/>
                <a:sym typeface="Arial"/>
              </a:rPr>
              <a:t>Cifrado Cesar</a:t>
            </a:r>
            <a:endParaRPr sz="400" b="0" i="0" u="none" strike="noStrike" cap="none" dirty="0">
              <a:solidFill>
                <a:srgbClr val="000000"/>
              </a:solidFill>
              <a:latin typeface="Arial"/>
              <a:ea typeface="Arial"/>
              <a:cs typeface="Arial"/>
              <a:sym typeface="Arial"/>
            </a:endParaRPr>
          </a:p>
        </p:txBody>
      </p:sp>
      <p:sp>
        <p:nvSpPr>
          <p:cNvPr id="7" name="Google Shape;117;p2">
            <a:extLst>
              <a:ext uri="{FF2B5EF4-FFF2-40B4-BE49-F238E27FC236}">
                <a16:creationId xmlns:a16="http://schemas.microsoft.com/office/drawing/2014/main" id="{A38F03AF-3FF1-42B3-85BF-1B1D31FC3D86}"/>
              </a:ext>
            </a:extLst>
          </p:cNvPr>
          <p:cNvSpPr txBox="1"/>
          <p:nvPr/>
        </p:nvSpPr>
        <p:spPr>
          <a:xfrm>
            <a:off x="2959844" y="5707010"/>
            <a:ext cx="2965827" cy="461624"/>
          </a:xfrm>
          <a:prstGeom prst="rect">
            <a:avLst/>
          </a:prstGeom>
          <a:noFill/>
          <a:ln>
            <a:noFill/>
          </a:ln>
        </p:spPr>
        <p:txBody>
          <a:bodyPr spcFirstLastPara="1" wrap="square" lIns="45700" tIns="45700" rIns="45700" bIns="45700" anchor="t" anchorCtr="0">
            <a:spAutoFit/>
          </a:bodyPr>
          <a:lstStyle/>
          <a:p>
            <a:r>
              <a:rPr lang="es-EC" sz="2400" b="1" dirty="0">
                <a:effectLst/>
              </a:rPr>
              <a:t>Sustitución Simple</a:t>
            </a:r>
          </a:p>
        </p:txBody>
      </p:sp>
    </p:spTree>
    <p:extLst>
      <p:ext uri="{BB962C8B-B14F-4D97-AF65-F5344CB8AC3E}">
        <p14:creationId xmlns:p14="http://schemas.microsoft.com/office/powerpoint/2010/main" val="1236479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116">
                                            <p:txEl>
                                              <p:pRg st="0" end="0"/>
                                            </p:txEl>
                                          </p:spTgt>
                                        </p:tgtEl>
                                        <p:attrNameLst>
                                          <p:attrName>style.visibility</p:attrName>
                                        </p:attrNameLst>
                                      </p:cBhvr>
                                      <p:to>
                                        <p:strVal val="visible"/>
                                      </p:to>
                                    </p:set>
                                    <p:animEffect transition="in" filter="fade">
                                      <p:cBhvr>
                                        <p:cTn id="7" dur="500"/>
                                        <p:tgtEl>
                                          <p:spTgt spid="1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3354</TotalTime>
  <Words>1194</Words>
  <Application>Microsoft Office PowerPoint</Application>
  <PresentationFormat>Personalizado</PresentationFormat>
  <Paragraphs>212</Paragraphs>
  <Slides>12</Slides>
  <Notes>12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12</vt:i4>
      </vt:variant>
    </vt:vector>
  </HeadingPairs>
  <TitlesOfParts>
    <vt:vector size="17" baseType="lpstr">
      <vt:lpstr>Calibri</vt:lpstr>
      <vt:lpstr>Cambria Math</vt:lpstr>
      <vt:lpstr>verdana</vt:lpstr>
      <vt:lpstr>Arial</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BIBLIOGRAFÍA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csia.mac</dc:creator>
  <cp:lastModifiedBy>Claudio Borja</cp:lastModifiedBy>
  <cp:revision>18</cp:revision>
  <dcterms:created xsi:type="dcterms:W3CDTF">2019-04-22T22:17:49Z</dcterms:created>
  <dcterms:modified xsi:type="dcterms:W3CDTF">2025-02-10T16:25:50Z</dcterms:modified>
</cp:coreProperties>
</file>